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91" r:id="rId6"/>
    <p:sldId id="290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2" r:id="rId34"/>
    <p:sldId id="279" r:id="rId35"/>
    <p:sldId id="293" r:id="rId36"/>
    <p:sldId id="280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487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F158F-908E-42DD-98D1-5BD5349A72B2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BD5FC-18B6-4945-BAD9-EFAFCC1F0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55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BD5FC-18B6-4945-BAD9-EFAFCC1F04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6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BD5FC-18B6-4945-BAD9-EFAFCC1F04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93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0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58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8.png"/><Relationship Id="rId7" Type="http://schemas.openxmlformats.org/officeDocument/2006/relationships/image" Target="../media/image7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8.png"/><Relationship Id="rId7" Type="http://schemas.openxmlformats.org/officeDocument/2006/relationships/image" Target="../media/image7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8.png"/><Relationship Id="rId7" Type="http://schemas.openxmlformats.org/officeDocument/2006/relationships/image" Target="../media/image7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8.png"/><Relationship Id="rId7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12472" y="-1624625"/>
            <a:ext cx="4243991" cy="10807989"/>
            <a:chOff x="-2912472" y="-1624625"/>
            <a:chExt cx="4243991" cy="108079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12472" y="-1624625"/>
              <a:ext cx="4243991" cy="108079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2196" y="7145269"/>
            <a:ext cx="20819048" cy="3238095"/>
            <a:chOff x="-1772196" y="7145269"/>
            <a:chExt cx="20819048" cy="3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2196" y="7145269"/>
              <a:ext cx="20819048" cy="32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13497" y="7327843"/>
            <a:ext cx="1824667" cy="8540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43137" y="715756"/>
            <a:ext cx="3465529" cy="10404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6244" y="908756"/>
            <a:ext cx="409524" cy="380952"/>
            <a:chOff x="2086244" y="908756"/>
            <a:chExt cx="409524" cy="3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6244" y="908756"/>
              <a:ext cx="409524" cy="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83076" y="8178602"/>
            <a:ext cx="2902638" cy="2009524"/>
            <a:chOff x="15383076" y="8178602"/>
            <a:chExt cx="2902638" cy="20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383076" y="8178602"/>
              <a:ext cx="2323810" cy="2009524"/>
              <a:chOff x="15383076" y="8178602"/>
              <a:chExt cx="2323810" cy="20095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83076" y="8178602"/>
                <a:ext cx="2323810" cy="20095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000000" y="9054329"/>
              <a:ext cx="1285714" cy="1104762"/>
              <a:chOff x="17000000" y="9054329"/>
              <a:chExt cx="1285714" cy="11047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00000" y="9054329"/>
                <a:ext cx="1285714" cy="1104762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74586" y="4226434"/>
            <a:ext cx="10744062" cy="13413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88736" y="5447088"/>
            <a:ext cx="6373380" cy="9840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D801C3-F0B4-4503-B985-4BB7C76B067B}"/>
              </a:ext>
            </a:extLst>
          </p:cNvPr>
          <p:cNvSpPr txBox="1"/>
          <p:nvPr/>
        </p:nvSpPr>
        <p:spPr>
          <a:xfrm>
            <a:off x="1660664" y="8050730"/>
            <a:ext cx="5030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TeamGPT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김영준 </a:t>
            </a: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이진균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권영규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80090"/>
            <a:ext cx="2610194" cy="13713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39875" y="2831191"/>
            <a:ext cx="9394850" cy="4623333"/>
            <a:chOff x="2839875" y="2831191"/>
            <a:chExt cx="9394850" cy="4623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875" y="2831191"/>
              <a:ext cx="9394850" cy="46233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18599" y="4258759"/>
            <a:ext cx="3758516" cy="22306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80090"/>
            <a:ext cx="5805128" cy="1377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5171" y="4271925"/>
            <a:ext cx="6302128" cy="2008530"/>
            <a:chOff x="1235171" y="4271925"/>
            <a:chExt cx="6302128" cy="20085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171" y="4271925"/>
              <a:ext cx="6302128" cy="20085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73522" y="2851628"/>
            <a:ext cx="2994477" cy="4582458"/>
            <a:chOff x="9873522" y="2851628"/>
            <a:chExt cx="2994477" cy="45824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3522" y="2851628"/>
              <a:ext cx="2994477" cy="458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56347" y="5032656"/>
            <a:ext cx="621787" cy="487069"/>
            <a:chOff x="8356347" y="5032656"/>
            <a:chExt cx="621787" cy="4870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6347" y="5032656"/>
              <a:ext cx="621787" cy="48706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94745" y="4305907"/>
            <a:ext cx="3696830" cy="10283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3522490" cy="134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1081" y="4558747"/>
            <a:ext cx="5788897" cy="13170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321" y="2553524"/>
            <a:ext cx="9732052" cy="5662776"/>
            <a:chOff x="1890321" y="2553524"/>
            <a:chExt cx="9732052" cy="56627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0321" y="2553524"/>
              <a:ext cx="9732052" cy="5662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7538395" cy="134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13274" y="4234973"/>
            <a:ext cx="4793602" cy="22306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86641" y="2730487"/>
            <a:ext cx="8247796" cy="5239671"/>
            <a:chOff x="2286641" y="2730487"/>
            <a:chExt cx="8247796" cy="52396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6641" y="2730487"/>
              <a:ext cx="8247796" cy="5239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4258185" cy="134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36678" y="3499779"/>
            <a:ext cx="8014773" cy="40580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57249" y="2417838"/>
            <a:ext cx="6345166" cy="6105726"/>
            <a:chOff x="2057249" y="2417838"/>
            <a:chExt cx="6345166" cy="61057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7249" y="2417838"/>
              <a:ext cx="6345166" cy="6105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4258185" cy="134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98557" y="4401742"/>
            <a:ext cx="9587126" cy="19261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482" y="2443461"/>
            <a:ext cx="5284287" cy="6440225"/>
            <a:chOff x="1890482" y="2443461"/>
            <a:chExt cx="5284287" cy="64402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0482" y="2443461"/>
              <a:ext cx="5284287" cy="6440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7538928" cy="134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0995" y="3296538"/>
            <a:ext cx="8647677" cy="18513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76400" y="4305300"/>
            <a:ext cx="5524322" cy="1967327"/>
            <a:chOff x="1333678" y="3964609"/>
            <a:chExt cx="6171429" cy="27652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3678" y="3964609"/>
              <a:ext cx="6171429" cy="27652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17965" y="5028574"/>
            <a:ext cx="8632941" cy="38242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5372928" cy="134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7811" y="1880021"/>
            <a:ext cx="6722409" cy="63514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2504" y="2189165"/>
            <a:ext cx="10364757" cy="6249500"/>
            <a:chOff x="882504" y="2189165"/>
            <a:chExt cx="10364757" cy="62495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504" y="2189165"/>
              <a:ext cx="10364757" cy="62495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27810" y="7656744"/>
            <a:ext cx="4944529" cy="11817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4007100" cy="134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094" y="7016726"/>
            <a:ext cx="9967160" cy="24601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46323" y="2401887"/>
            <a:ext cx="6475874" cy="6611258"/>
            <a:chOff x="10846323" y="2401887"/>
            <a:chExt cx="6475874" cy="66112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6323" y="2401887"/>
              <a:ext cx="6475874" cy="6611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414" y="2434081"/>
            <a:ext cx="9830522" cy="4164071"/>
            <a:chOff x="951414" y="2434081"/>
            <a:chExt cx="9830522" cy="41640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414" y="2434081"/>
              <a:ext cx="9830522" cy="41640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2435328" cy="134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6460" y="3031151"/>
            <a:ext cx="4911629" cy="50294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142" y="2620562"/>
            <a:ext cx="11444123" cy="5595738"/>
            <a:chOff x="603142" y="2620562"/>
            <a:chExt cx="11444123" cy="55957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142" y="2620562"/>
              <a:ext cx="11444123" cy="5595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4571" y="0"/>
            <a:ext cx="2748753" cy="10285714"/>
            <a:chOff x="-1224571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24571" y="0"/>
              <a:ext cx="274875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6838" y="1563432"/>
            <a:ext cx="1664462" cy="1264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758171" y="-1478476"/>
            <a:ext cx="18685714" cy="3038095"/>
            <a:chOff x="-2758171" y="-1478476"/>
            <a:chExt cx="18685714" cy="30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58171" y="-1478476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45497" y="5579023"/>
            <a:ext cx="6361186" cy="853543"/>
            <a:chOff x="5745497" y="5579023"/>
            <a:chExt cx="6361186" cy="8535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0615" y="5207963"/>
              <a:ext cx="12722373" cy="17070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5497" y="5579023"/>
              <a:ext cx="6361186" cy="853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45497" y="6868306"/>
            <a:ext cx="6361186" cy="853543"/>
            <a:chOff x="5745497" y="6868306"/>
            <a:chExt cx="6361186" cy="8535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0615" y="6497246"/>
              <a:ext cx="12722373" cy="17070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5497" y="6868306"/>
              <a:ext cx="6361186" cy="853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5497" y="4224326"/>
            <a:ext cx="6361186" cy="853543"/>
            <a:chOff x="5745497" y="4224326"/>
            <a:chExt cx="6361186" cy="853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0615" y="3853267"/>
              <a:ext cx="12722373" cy="170708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5497" y="4224326"/>
              <a:ext cx="6361186" cy="8535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45497" y="2899699"/>
            <a:ext cx="6361186" cy="853543"/>
            <a:chOff x="5745497" y="2899699"/>
            <a:chExt cx="6361186" cy="8535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0615" y="2528639"/>
              <a:ext cx="12722373" cy="170708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5497" y="2899699"/>
              <a:ext cx="6361186" cy="8535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48354" y="8066155"/>
            <a:ext cx="6361186" cy="853543"/>
            <a:chOff x="5848354" y="8066155"/>
            <a:chExt cx="6361186" cy="8535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473" y="7695095"/>
              <a:ext cx="12722373" cy="170708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8354" y="8066155"/>
              <a:ext cx="6361186" cy="853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155299-E36B-4AAA-92B4-EF3AF830FF7A}"/>
              </a:ext>
            </a:extLst>
          </p:cNvPr>
          <p:cNvSpPr txBox="1"/>
          <p:nvPr/>
        </p:nvSpPr>
        <p:spPr>
          <a:xfrm>
            <a:off x="7987371" y="3078396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8548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배경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7E2BEC-49B8-4781-95F5-BA3C3F941E3B}"/>
              </a:ext>
            </a:extLst>
          </p:cNvPr>
          <p:cNvSpPr txBox="1"/>
          <p:nvPr/>
        </p:nvSpPr>
        <p:spPr>
          <a:xfrm>
            <a:off x="7044677" y="4372875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8548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 아키텍처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9FCBDB-CA82-4807-92D8-E01A38703235}"/>
              </a:ext>
            </a:extLst>
          </p:cNvPr>
          <p:cNvSpPr txBox="1"/>
          <p:nvPr/>
        </p:nvSpPr>
        <p:spPr>
          <a:xfrm>
            <a:off x="7208812" y="5727557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8548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감성분석 아키텍처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AF0B99-CC94-4257-8FF7-EB9E51E588C3}"/>
              </a:ext>
            </a:extLst>
          </p:cNvPr>
          <p:cNvSpPr txBox="1"/>
          <p:nvPr/>
        </p:nvSpPr>
        <p:spPr>
          <a:xfrm>
            <a:off x="7266520" y="7045640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8548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 아키텍처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55359-F4E8-4E0C-9A01-4332AB22A5C5}"/>
              </a:ext>
            </a:extLst>
          </p:cNvPr>
          <p:cNvSpPr txBox="1"/>
          <p:nvPr/>
        </p:nvSpPr>
        <p:spPr>
          <a:xfrm>
            <a:off x="8657328" y="8204332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8548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80946"/>
            <a:ext cx="2777414" cy="1381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62771" y="4416475"/>
            <a:ext cx="4593219" cy="22286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7365" y="2728523"/>
            <a:ext cx="10905164" cy="5794362"/>
            <a:chOff x="1267365" y="2728523"/>
            <a:chExt cx="10905164" cy="57943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7365" y="2728523"/>
              <a:ext cx="10905164" cy="5794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80946"/>
            <a:ext cx="6346405" cy="1381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47715" y="3712136"/>
            <a:ext cx="4280544" cy="356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1751" y="2484555"/>
            <a:ext cx="10717263" cy="6036894"/>
            <a:chOff x="1331751" y="2484555"/>
            <a:chExt cx="10717263" cy="60368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751" y="2484555"/>
              <a:ext cx="10717263" cy="60368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5493566" cy="1356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5265" y="2416728"/>
            <a:ext cx="10395198" cy="5991410"/>
            <a:chOff x="1335265" y="2416728"/>
            <a:chExt cx="10395198" cy="59914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265" y="2416728"/>
              <a:ext cx="10395198" cy="59914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45352" y="2721193"/>
            <a:ext cx="4368210" cy="5285901"/>
            <a:chOff x="12145352" y="2721193"/>
            <a:chExt cx="4368210" cy="52859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45352" y="2721193"/>
              <a:ext cx="4368210" cy="5285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90280"/>
            <a:ext cx="3103224" cy="134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6621" y="2454082"/>
            <a:ext cx="5955682" cy="6068053"/>
            <a:chOff x="2726621" y="2454082"/>
            <a:chExt cx="5955682" cy="60680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6621" y="2454082"/>
              <a:ext cx="5955682" cy="60680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9245" y="3836151"/>
            <a:ext cx="6931192" cy="3303915"/>
            <a:chOff x="9409245" y="3836151"/>
            <a:chExt cx="6931192" cy="3303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9245" y="3836151"/>
              <a:ext cx="6931192" cy="3303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4571" y="0"/>
            <a:ext cx="2748753" cy="10285714"/>
            <a:chOff x="-1224571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24571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58171" y="-1478476"/>
            <a:ext cx="18685714" cy="3038095"/>
            <a:chOff x="-2758171" y="-1478476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58171" y="-1478476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508574-3722-4559-9CD8-399028FCCA38}"/>
              </a:ext>
            </a:extLst>
          </p:cNvPr>
          <p:cNvGrpSpPr/>
          <p:nvPr/>
        </p:nvGrpSpPr>
        <p:grpSpPr>
          <a:xfrm>
            <a:off x="3481848" y="4383264"/>
            <a:ext cx="11322018" cy="1519187"/>
            <a:chOff x="3481848" y="4383264"/>
            <a:chExt cx="11322018" cy="1519187"/>
          </a:xfrm>
        </p:grpSpPr>
        <p:grpSp>
          <p:nvGrpSpPr>
            <p:cNvPr id="19" name="그룹 1004">
              <a:extLst>
                <a:ext uri="{FF2B5EF4-FFF2-40B4-BE49-F238E27FC236}">
                  <a16:creationId xmlns:a16="http://schemas.microsoft.com/office/drawing/2014/main" id="{60B80A17-B90E-4DDB-8840-5AF52018DD65}"/>
                </a:ext>
              </a:extLst>
            </p:cNvPr>
            <p:cNvGrpSpPr/>
            <p:nvPr/>
          </p:nvGrpSpPr>
          <p:grpSpPr>
            <a:xfrm>
              <a:off x="3481848" y="4383264"/>
              <a:ext cx="11322018" cy="1519187"/>
              <a:chOff x="3481848" y="4383264"/>
              <a:chExt cx="11322018" cy="1519187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AE9F6E7A-4058-47C8-B77C-0DFC4EBE4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080002" y="3722830"/>
                <a:ext cx="22644036" cy="3038374"/>
              </a:xfrm>
              <a:prstGeom prst="rect">
                <a:avLst/>
              </a:prstGeom>
            </p:spPr>
          </p:pic>
          <p:pic>
            <p:nvPicPr>
              <p:cNvPr id="22" name="Object 10">
                <a:extLst>
                  <a:ext uri="{FF2B5EF4-FFF2-40B4-BE49-F238E27FC236}">
                    <a16:creationId xmlns:a16="http://schemas.microsoft.com/office/drawing/2014/main" id="{7A6A050F-35F5-4D88-B9BD-A2A3CA380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81848" y="4383264"/>
                <a:ext cx="11322018" cy="1519187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9C09AC-A653-4E2B-B170-E72B7FECF1B6}"/>
                </a:ext>
              </a:extLst>
            </p:cNvPr>
            <p:cNvSpPr txBox="1"/>
            <p:nvPr/>
          </p:nvSpPr>
          <p:spPr>
            <a:xfrm>
              <a:off x="6385304" y="4681192"/>
              <a:ext cx="57134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solidFill>
                    <a:srgbClr val="38548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문서요약 아키텍처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856A760-5D4F-46CB-9687-55E465A1F207}"/>
              </a:ext>
            </a:extLst>
          </p:cNvPr>
          <p:cNvGrpSpPr/>
          <p:nvPr/>
        </p:nvGrpSpPr>
        <p:grpSpPr>
          <a:xfrm>
            <a:off x="0" y="0"/>
            <a:ext cx="18334004" cy="10317908"/>
            <a:chOff x="0" y="0"/>
            <a:chExt cx="18334004" cy="10317908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0" y="1286"/>
              <a:ext cx="18285714" cy="10285714"/>
              <a:chOff x="0" y="0"/>
              <a:chExt cx="18285714" cy="10285714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0" y="0"/>
              <a:ext cx="18334004" cy="9597322"/>
              <a:chOff x="-48290" y="0"/>
              <a:chExt cx="18334004" cy="959732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8290" y="0"/>
                <a:ext cx="18334004" cy="959732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296568" y="8216300"/>
              <a:ext cx="2989146" cy="2069414"/>
              <a:chOff x="15296568" y="8216300"/>
              <a:chExt cx="2989146" cy="206941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5296568" y="8216300"/>
                <a:ext cx="2393066" cy="2069414"/>
                <a:chOff x="15296568" y="8216300"/>
                <a:chExt cx="2393066" cy="2069414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6568" y="8216300"/>
                  <a:ext cx="2393066" cy="206941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6961682" y="9118126"/>
                <a:ext cx="1324033" cy="1137687"/>
                <a:chOff x="16961682" y="9118126"/>
                <a:chExt cx="1324033" cy="113768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961682" y="9118126"/>
                  <a:ext cx="1324033" cy="11376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3896568" y="9013146"/>
              <a:ext cx="1400000" cy="1304762"/>
              <a:chOff x="13896568" y="9013146"/>
              <a:chExt cx="1400000" cy="13047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96568" y="9013146"/>
                <a:ext cx="1400000" cy="1304762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DFB596-56B3-49AC-9890-33074D01B195}"/>
              </a:ext>
            </a:extLst>
          </p:cNvPr>
          <p:cNvGrpSpPr/>
          <p:nvPr/>
        </p:nvGrpSpPr>
        <p:grpSpPr>
          <a:xfrm>
            <a:off x="552450" y="1874693"/>
            <a:ext cx="17339880" cy="6469207"/>
            <a:chOff x="552450" y="1260928"/>
            <a:chExt cx="17339880" cy="6469207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C53F180-3632-44FF-B5B2-ED8DC06400CD}"/>
                </a:ext>
              </a:extLst>
            </p:cNvPr>
            <p:cNvSpPr/>
            <p:nvPr/>
          </p:nvSpPr>
          <p:spPr>
            <a:xfrm>
              <a:off x="16389194" y="3909848"/>
              <a:ext cx="1503136" cy="1840893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Seq2Seq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DNN</a:t>
              </a:r>
              <a:endParaRPr lang="ko-KR" altLang="en-US" sz="16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EA30F839-AFB2-4978-9CD4-8F03AF6C5CBD}"/>
                </a:ext>
              </a:extLst>
            </p:cNvPr>
            <p:cNvSpPr/>
            <p:nvPr/>
          </p:nvSpPr>
          <p:spPr>
            <a:xfrm>
              <a:off x="3225963" y="3097734"/>
              <a:ext cx="514573" cy="36933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2ABABF2-69DE-4396-A738-FF844B213496}"/>
                </a:ext>
              </a:extLst>
            </p:cNvPr>
            <p:cNvSpPr/>
            <p:nvPr/>
          </p:nvSpPr>
          <p:spPr>
            <a:xfrm>
              <a:off x="4191516" y="2558532"/>
              <a:ext cx="2131117" cy="2885771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한글만 추출</a:t>
              </a:r>
              <a:endParaRPr lang="en-US" altLang="ko-KR" sz="16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단어 길이가 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이상인 것만 추출</a:t>
              </a:r>
            </a:p>
          </p:txBody>
        </p: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A034CDDD-C736-4A33-8E7C-4D02B8BC62E5}"/>
                </a:ext>
              </a:extLst>
            </p:cNvPr>
            <p:cNvSpPr/>
            <p:nvPr/>
          </p:nvSpPr>
          <p:spPr>
            <a:xfrm>
              <a:off x="6580563" y="3909727"/>
              <a:ext cx="514800" cy="36933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2A66B89-72CE-4400-A7A8-F2994F4647FE}"/>
                </a:ext>
              </a:extLst>
            </p:cNvPr>
            <p:cNvSpPr/>
            <p:nvPr/>
          </p:nvSpPr>
          <p:spPr>
            <a:xfrm>
              <a:off x="7260019" y="3477716"/>
              <a:ext cx="2251854" cy="1161341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SentencePiece</a:t>
              </a:r>
              <a:endParaRPr lang="en-US" altLang="ko-KR" sz="16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Tokenizer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(Vocab Size : 16384)</a:t>
              </a:r>
              <a:endParaRPr lang="ko-KR" altLang="en-US" sz="16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ACB378A-E39B-4795-8717-87A39E417111}"/>
                </a:ext>
              </a:extLst>
            </p:cNvPr>
            <p:cNvSpPr/>
            <p:nvPr/>
          </p:nvSpPr>
          <p:spPr>
            <a:xfrm>
              <a:off x="756167" y="4058387"/>
              <a:ext cx="2041231" cy="1385917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요약문 텍스트</a:t>
              </a:r>
              <a:endParaRPr lang="en-US" altLang="ko-KR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(Label)</a:t>
              </a:r>
              <a:endParaRPr lang="ko-KR" altLang="en-US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6AF7525-53D1-43B0-BE50-EE28CDB63E76}"/>
                </a:ext>
              </a:extLst>
            </p:cNvPr>
            <p:cNvSpPr/>
            <p:nvPr/>
          </p:nvSpPr>
          <p:spPr>
            <a:xfrm>
              <a:off x="756167" y="2556866"/>
              <a:ext cx="2041231" cy="1394728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본문 텍스트</a:t>
              </a:r>
              <a:endParaRPr lang="en-US" altLang="ko-KR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화살표: 오른쪽 71">
              <a:extLst>
                <a:ext uri="{FF2B5EF4-FFF2-40B4-BE49-F238E27FC236}">
                  <a16:creationId xmlns:a16="http://schemas.microsoft.com/office/drawing/2014/main" id="{1C93E4D5-0D47-4810-BC90-663C766FF646}"/>
                </a:ext>
              </a:extLst>
            </p:cNvPr>
            <p:cNvSpPr/>
            <p:nvPr/>
          </p:nvSpPr>
          <p:spPr>
            <a:xfrm>
              <a:off x="3211037" y="4581734"/>
              <a:ext cx="514573" cy="36933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화살표: 오른쪽 72">
              <a:extLst>
                <a:ext uri="{FF2B5EF4-FFF2-40B4-BE49-F238E27FC236}">
                  <a16:creationId xmlns:a16="http://schemas.microsoft.com/office/drawing/2014/main" id="{6D370AB6-5233-4030-A61D-017BCC281D13}"/>
                </a:ext>
              </a:extLst>
            </p:cNvPr>
            <p:cNvSpPr/>
            <p:nvPr/>
          </p:nvSpPr>
          <p:spPr>
            <a:xfrm>
              <a:off x="9981986" y="3917857"/>
              <a:ext cx="1723542" cy="36933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335E09C-6165-44D5-B55F-74469EA1F57A}"/>
                </a:ext>
              </a:extLst>
            </p:cNvPr>
            <p:cNvSpPr/>
            <p:nvPr/>
          </p:nvSpPr>
          <p:spPr>
            <a:xfrm>
              <a:off x="784426" y="5940054"/>
              <a:ext cx="2041231" cy="1385916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본문 카테고리</a:t>
              </a:r>
            </a:p>
          </p:txBody>
        </p: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36F7961D-AB6A-45C8-ADB7-E6EDFAF96003}"/>
                </a:ext>
              </a:extLst>
            </p:cNvPr>
            <p:cNvSpPr/>
            <p:nvPr/>
          </p:nvSpPr>
          <p:spPr>
            <a:xfrm>
              <a:off x="14775518" y="4669318"/>
              <a:ext cx="1474132" cy="397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D74EA5C-74AC-42CE-8113-14E5DEDBF8A3}"/>
                </a:ext>
              </a:extLst>
            </p:cNvPr>
            <p:cNvSpPr/>
            <p:nvPr/>
          </p:nvSpPr>
          <p:spPr>
            <a:xfrm>
              <a:off x="7223586" y="6052341"/>
              <a:ext cx="2251854" cy="1161341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정수 인코딩</a:t>
              </a:r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B36CE3DA-1E8A-4705-AD1A-15C9923D6162}"/>
                </a:ext>
              </a:extLst>
            </p:cNvPr>
            <p:cNvSpPr/>
            <p:nvPr/>
          </p:nvSpPr>
          <p:spPr>
            <a:xfrm>
              <a:off x="3196111" y="6475974"/>
              <a:ext cx="3740536" cy="34396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화살표: 오른쪽 79">
              <a:extLst>
                <a:ext uri="{FF2B5EF4-FFF2-40B4-BE49-F238E27FC236}">
                  <a16:creationId xmlns:a16="http://schemas.microsoft.com/office/drawing/2014/main" id="{B98A0F80-890C-4B91-B2DC-1C965441E09B}"/>
                </a:ext>
              </a:extLst>
            </p:cNvPr>
            <p:cNvSpPr/>
            <p:nvPr/>
          </p:nvSpPr>
          <p:spPr>
            <a:xfrm>
              <a:off x="9972070" y="6459664"/>
              <a:ext cx="1733458" cy="32796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989A5E-A166-457A-B853-7E198BC31AF9}"/>
                </a:ext>
              </a:extLst>
            </p:cNvPr>
            <p:cNvSpPr/>
            <p:nvPr/>
          </p:nvSpPr>
          <p:spPr>
            <a:xfrm>
              <a:off x="552450" y="2174620"/>
              <a:ext cx="2459167" cy="5555514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7FBB75F-A82E-48AE-BAFC-1555C4EC3886}"/>
                </a:ext>
              </a:extLst>
            </p:cNvPr>
            <p:cNvSpPr txBox="1"/>
            <p:nvPr/>
          </p:nvSpPr>
          <p:spPr>
            <a:xfrm>
              <a:off x="823762" y="1351215"/>
              <a:ext cx="19625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 err="1">
                  <a:solidFill>
                    <a:sysClr val="windowText" lastClr="000000"/>
                  </a:solidFill>
                </a:rPr>
                <a:t>Rawdata</a:t>
              </a:r>
              <a:endParaRPr lang="ko-KR" altLang="en-US" sz="2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1E71DEE-92D0-4316-B7E7-196F6BDA18A7}"/>
                </a:ext>
              </a:extLst>
            </p:cNvPr>
            <p:cNvSpPr/>
            <p:nvPr/>
          </p:nvSpPr>
          <p:spPr>
            <a:xfrm>
              <a:off x="3925030" y="2174621"/>
              <a:ext cx="5847620" cy="5555514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A6520C6-8C2F-45A2-B391-9DB6D9C91930}"/>
                </a:ext>
              </a:extLst>
            </p:cNvPr>
            <p:cNvSpPr txBox="1"/>
            <p:nvPr/>
          </p:nvSpPr>
          <p:spPr>
            <a:xfrm>
              <a:off x="5579501" y="1260928"/>
              <a:ext cx="24976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ysClr val="windowText" lastClr="000000"/>
                  </a:solidFill>
                </a:rPr>
                <a:t>Preprocessing</a:t>
              </a:r>
              <a:endParaRPr lang="ko-KR" altLang="en-US" sz="2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99DBFF9-A74E-4748-81E9-3DAE680AAD61}"/>
                </a:ext>
              </a:extLst>
            </p:cNvPr>
            <p:cNvSpPr/>
            <p:nvPr/>
          </p:nvSpPr>
          <p:spPr>
            <a:xfrm>
              <a:off x="11919747" y="2174620"/>
              <a:ext cx="2608483" cy="5555514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5B5A67F-9FCC-4091-8F3A-D1942300B8B1}"/>
                </a:ext>
              </a:extLst>
            </p:cNvPr>
            <p:cNvSpPr txBox="1"/>
            <p:nvPr/>
          </p:nvSpPr>
          <p:spPr>
            <a:xfrm>
              <a:off x="12200178" y="1349712"/>
              <a:ext cx="19625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ysClr val="windowText" lastClr="000000"/>
                  </a:solidFill>
                </a:rPr>
                <a:t>Embedding</a:t>
              </a:r>
              <a:endParaRPr lang="ko-KR" altLang="en-US" sz="2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A4FB0CD-7E88-442D-9817-0C1EF39787BB}"/>
                </a:ext>
              </a:extLst>
            </p:cNvPr>
            <p:cNvSpPr/>
            <p:nvPr/>
          </p:nvSpPr>
          <p:spPr>
            <a:xfrm>
              <a:off x="12244713" y="4031629"/>
              <a:ext cx="2041231" cy="1385917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Positional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Embedding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9F0E9D4-628E-4E41-82EC-FDC3CF3734E2}"/>
                </a:ext>
              </a:extLst>
            </p:cNvPr>
            <p:cNvSpPr/>
            <p:nvPr/>
          </p:nvSpPr>
          <p:spPr>
            <a:xfrm>
              <a:off x="12244713" y="2530108"/>
              <a:ext cx="2041231" cy="1394728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Token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Embedding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B31B207-97CC-4D1B-BF1F-E5412FB6C359}"/>
                </a:ext>
              </a:extLst>
            </p:cNvPr>
            <p:cNvSpPr/>
            <p:nvPr/>
          </p:nvSpPr>
          <p:spPr>
            <a:xfrm>
              <a:off x="12244712" y="5827765"/>
              <a:ext cx="2041231" cy="1385917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Embedding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B5712E2-3B07-4ACE-8252-71E617A5DA35}"/>
              </a:ext>
            </a:extLst>
          </p:cNvPr>
          <p:cNvSpPr txBox="1"/>
          <p:nvPr/>
        </p:nvSpPr>
        <p:spPr>
          <a:xfrm>
            <a:off x="537221" y="765066"/>
            <a:ext cx="77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 아키텍처 </a:t>
            </a:r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인풋 구성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69E29E-839C-4245-820B-1E64406D4DF3}"/>
              </a:ext>
            </a:extLst>
          </p:cNvPr>
          <p:cNvGrpSpPr/>
          <p:nvPr/>
        </p:nvGrpSpPr>
        <p:grpSpPr>
          <a:xfrm>
            <a:off x="0" y="0"/>
            <a:ext cx="18334004" cy="10317908"/>
            <a:chOff x="0" y="0"/>
            <a:chExt cx="18334004" cy="10317908"/>
          </a:xfrm>
        </p:grpSpPr>
        <p:grpSp>
          <p:nvGrpSpPr>
            <p:cNvPr id="20" name="그룹 1001">
              <a:extLst>
                <a:ext uri="{FF2B5EF4-FFF2-40B4-BE49-F238E27FC236}">
                  <a16:creationId xmlns:a16="http://schemas.microsoft.com/office/drawing/2014/main" id="{B075B633-E86C-4BFC-A9E9-0380A3FB4980}"/>
                </a:ext>
              </a:extLst>
            </p:cNvPr>
            <p:cNvGrpSpPr/>
            <p:nvPr/>
          </p:nvGrpSpPr>
          <p:grpSpPr>
            <a:xfrm>
              <a:off x="0" y="1286"/>
              <a:ext cx="18285714" cy="10285714"/>
              <a:chOff x="0" y="0"/>
              <a:chExt cx="18285714" cy="10285714"/>
            </a:xfrm>
          </p:grpSpPr>
          <p:pic>
            <p:nvPicPr>
              <p:cNvPr id="39" name="Object 2">
                <a:extLst>
                  <a:ext uri="{FF2B5EF4-FFF2-40B4-BE49-F238E27FC236}">
                    <a16:creationId xmlns:a16="http://schemas.microsoft.com/office/drawing/2014/main" id="{98718C76-D001-44EF-9516-1B1901F76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30" name="그룹 1002">
              <a:extLst>
                <a:ext uri="{FF2B5EF4-FFF2-40B4-BE49-F238E27FC236}">
                  <a16:creationId xmlns:a16="http://schemas.microsoft.com/office/drawing/2014/main" id="{D67356D7-7810-4816-894D-3331939F8C3A}"/>
                </a:ext>
              </a:extLst>
            </p:cNvPr>
            <p:cNvGrpSpPr/>
            <p:nvPr/>
          </p:nvGrpSpPr>
          <p:grpSpPr>
            <a:xfrm>
              <a:off x="0" y="0"/>
              <a:ext cx="18334004" cy="9597322"/>
              <a:chOff x="-48290" y="0"/>
              <a:chExt cx="18334004" cy="9597322"/>
            </a:xfrm>
          </p:grpSpPr>
          <p:pic>
            <p:nvPicPr>
              <p:cNvPr id="38" name="Object 5">
                <a:extLst>
                  <a:ext uri="{FF2B5EF4-FFF2-40B4-BE49-F238E27FC236}">
                    <a16:creationId xmlns:a16="http://schemas.microsoft.com/office/drawing/2014/main" id="{14BBD13A-7A28-4D0A-BB18-59D17164F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8290" y="0"/>
                <a:ext cx="18334004" cy="9597322"/>
              </a:xfrm>
              <a:prstGeom prst="rect">
                <a:avLst/>
              </a:prstGeom>
            </p:spPr>
          </p:pic>
        </p:grpSp>
        <p:grpSp>
          <p:nvGrpSpPr>
            <p:cNvPr id="31" name="그룹 1003">
              <a:extLst>
                <a:ext uri="{FF2B5EF4-FFF2-40B4-BE49-F238E27FC236}">
                  <a16:creationId xmlns:a16="http://schemas.microsoft.com/office/drawing/2014/main" id="{1560693A-9A6A-4FB0-8CEB-A08EE68E4629}"/>
                </a:ext>
              </a:extLst>
            </p:cNvPr>
            <p:cNvGrpSpPr/>
            <p:nvPr/>
          </p:nvGrpSpPr>
          <p:grpSpPr>
            <a:xfrm>
              <a:off x="15296568" y="8216300"/>
              <a:ext cx="2989146" cy="2069414"/>
              <a:chOff x="15296568" y="8216300"/>
              <a:chExt cx="2989146" cy="2069414"/>
            </a:xfrm>
          </p:grpSpPr>
          <p:grpSp>
            <p:nvGrpSpPr>
              <p:cNvPr id="34" name="그룹 1004">
                <a:extLst>
                  <a:ext uri="{FF2B5EF4-FFF2-40B4-BE49-F238E27FC236}">
                    <a16:creationId xmlns:a16="http://schemas.microsoft.com/office/drawing/2014/main" id="{03C9F5CF-1D8B-46F4-A270-14EC3F2AEFF7}"/>
                  </a:ext>
                </a:extLst>
              </p:cNvPr>
              <p:cNvGrpSpPr/>
              <p:nvPr/>
            </p:nvGrpSpPr>
            <p:grpSpPr>
              <a:xfrm>
                <a:off x="15296568" y="8216300"/>
                <a:ext cx="2393066" cy="2069414"/>
                <a:chOff x="15296568" y="8216300"/>
                <a:chExt cx="2393066" cy="2069414"/>
              </a:xfrm>
            </p:grpSpPr>
            <p:pic>
              <p:nvPicPr>
                <p:cNvPr id="37" name="Object 10">
                  <a:extLst>
                    <a:ext uri="{FF2B5EF4-FFF2-40B4-BE49-F238E27FC236}">
                      <a16:creationId xmlns:a16="http://schemas.microsoft.com/office/drawing/2014/main" id="{3FEE6D01-9D57-49A0-A865-884D3E5E5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6568" y="8216300"/>
                  <a:ext cx="2393066" cy="2069414"/>
                </a:xfrm>
                <a:prstGeom prst="rect">
                  <a:avLst/>
                </a:prstGeom>
              </p:spPr>
            </p:pic>
          </p:grpSp>
          <p:grpSp>
            <p:nvGrpSpPr>
              <p:cNvPr id="35" name="그룹 1005">
                <a:extLst>
                  <a:ext uri="{FF2B5EF4-FFF2-40B4-BE49-F238E27FC236}">
                    <a16:creationId xmlns:a16="http://schemas.microsoft.com/office/drawing/2014/main" id="{D7672D7D-8B5B-4C16-BED3-1895F7AA3CEE}"/>
                  </a:ext>
                </a:extLst>
              </p:cNvPr>
              <p:cNvGrpSpPr/>
              <p:nvPr/>
            </p:nvGrpSpPr>
            <p:grpSpPr>
              <a:xfrm>
                <a:off x="16961682" y="9118126"/>
                <a:ext cx="1324033" cy="1137687"/>
                <a:chOff x="16961682" y="9118126"/>
                <a:chExt cx="1324033" cy="1137687"/>
              </a:xfrm>
            </p:grpSpPr>
            <p:pic>
              <p:nvPicPr>
                <p:cNvPr id="36" name="Object 13">
                  <a:extLst>
                    <a:ext uri="{FF2B5EF4-FFF2-40B4-BE49-F238E27FC236}">
                      <a16:creationId xmlns:a16="http://schemas.microsoft.com/office/drawing/2014/main" id="{C53F33F3-7BAD-4228-B48B-148EBFE06D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961682" y="9118126"/>
                  <a:ext cx="1324033" cy="11376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C7843E6A-15D0-46AA-94A4-8414EBE83702}"/>
                </a:ext>
              </a:extLst>
            </p:cNvPr>
            <p:cNvGrpSpPr/>
            <p:nvPr/>
          </p:nvGrpSpPr>
          <p:grpSpPr>
            <a:xfrm>
              <a:off x="13896568" y="9013146"/>
              <a:ext cx="1400000" cy="1304762"/>
              <a:chOff x="13896568" y="9013146"/>
              <a:chExt cx="1400000" cy="1304762"/>
            </a:xfrm>
          </p:grpSpPr>
          <p:pic>
            <p:nvPicPr>
              <p:cNvPr id="33" name="Object 17">
                <a:extLst>
                  <a:ext uri="{FF2B5EF4-FFF2-40B4-BE49-F238E27FC236}">
                    <a16:creationId xmlns:a16="http://schemas.microsoft.com/office/drawing/2014/main" id="{7A956A62-BE4B-4A3F-840F-2AF056F55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96568" y="9013146"/>
                <a:ext cx="1400000" cy="1304762"/>
              </a:xfrm>
              <a:prstGeom prst="rect">
                <a:avLst/>
              </a:prstGeom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BB2094-405E-4144-B2B6-2EA7CE6489F0}"/>
              </a:ext>
            </a:extLst>
          </p:cNvPr>
          <p:cNvGrpSpPr/>
          <p:nvPr/>
        </p:nvGrpSpPr>
        <p:grpSpPr>
          <a:xfrm>
            <a:off x="2442391" y="2516809"/>
            <a:ext cx="14050710" cy="6236364"/>
            <a:chOff x="4868418" y="2863240"/>
            <a:chExt cx="14050710" cy="6236364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D04CF53-D91F-474F-A19C-100AB16436B4}"/>
                </a:ext>
              </a:extLst>
            </p:cNvPr>
            <p:cNvSpPr/>
            <p:nvPr/>
          </p:nvSpPr>
          <p:spPr>
            <a:xfrm>
              <a:off x="12887199" y="3302175"/>
              <a:ext cx="1324948" cy="55399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2C0B1F5-F381-47B6-A100-547A2AB4668D}"/>
                </a:ext>
              </a:extLst>
            </p:cNvPr>
            <p:cNvGrpSpPr/>
            <p:nvPr/>
          </p:nvGrpSpPr>
          <p:grpSpPr>
            <a:xfrm>
              <a:off x="4868418" y="2863240"/>
              <a:ext cx="14050710" cy="6236364"/>
              <a:chOff x="4868418" y="2863240"/>
              <a:chExt cx="14050710" cy="6236364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A2F5C85-79A9-48BC-95F3-C120BFC78B63}"/>
                  </a:ext>
                </a:extLst>
              </p:cNvPr>
              <p:cNvSpPr/>
              <p:nvPr/>
            </p:nvSpPr>
            <p:spPr>
              <a:xfrm>
                <a:off x="4868418" y="5406054"/>
                <a:ext cx="2254704" cy="1431870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Encoder</a:t>
                </a:r>
                <a:r>
                  <a:rPr lang="ko-KR" altLang="en-US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Model</a:t>
                </a:r>
                <a:endParaRPr lang="ko-KR" altLang="en-US" sz="24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5C8C618-E8DA-4482-9B77-A806E5AC7462}"/>
                  </a:ext>
                </a:extLst>
              </p:cNvPr>
              <p:cNvSpPr/>
              <p:nvPr/>
            </p:nvSpPr>
            <p:spPr>
              <a:xfrm>
                <a:off x="10325947" y="5406054"/>
                <a:ext cx="2254706" cy="1431870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Decoder</a:t>
                </a:r>
                <a:r>
                  <a:rPr lang="ko-KR" altLang="en-US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Model</a:t>
                </a:r>
                <a:endParaRPr lang="ko-KR" altLang="en-US" sz="24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830ECED-5202-475E-B33B-CB2ED4AF14C1}"/>
                  </a:ext>
                </a:extLst>
              </p:cNvPr>
              <p:cNvSpPr/>
              <p:nvPr/>
            </p:nvSpPr>
            <p:spPr>
              <a:xfrm>
                <a:off x="5053802" y="7916623"/>
                <a:ext cx="1883933" cy="118297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Feature</a:t>
                </a:r>
                <a:endParaRPr lang="ko-KR" altLang="en-US" sz="2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FE3E716-0329-458A-91D3-05072B117A45}"/>
                  </a:ext>
                </a:extLst>
              </p:cNvPr>
              <p:cNvSpPr/>
              <p:nvPr/>
            </p:nvSpPr>
            <p:spPr>
              <a:xfrm>
                <a:off x="10511332" y="7916624"/>
                <a:ext cx="1883933" cy="118298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Label</a:t>
                </a:r>
                <a:endParaRPr lang="ko-KR" altLang="en-US" sz="2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94BB1F-CE1B-434F-9261-FCFBD1984CB3}"/>
                  </a:ext>
                </a:extLst>
              </p:cNvPr>
              <p:cNvSpPr/>
              <p:nvPr/>
            </p:nvSpPr>
            <p:spPr>
              <a:xfrm>
                <a:off x="10325947" y="2863240"/>
                <a:ext cx="2254706" cy="1431870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dirty="0" err="1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Softmax</a:t>
                </a:r>
                <a:endParaRPr lang="ko-KR" altLang="en-US" sz="2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화살표: 오른쪽 1">
                <a:extLst>
                  <a:ext uri="{FF2B5EF4-FFF2-40B4-BE49-F238E27FC236}">
                    <a16:creationId xmlns:a16="http://schemas.microsoft.com/office/drawing/2014/main" id="{D3FFA613-D592-4AB6-9065-4C3293BF9E7C}"/>
                  </a:ext>
                </a:extLst>
              </p:cNvPr>
              <p:cNvSpPr/>
              <p:nvPr/>
            </p:nvSpPr>
            <p:spPr>
              <a:xfrm>
                <a:off x="8579204" y="5874730"/>
                <a:ext cx="1289543" cy="553998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40803F7-D16A-41AC-A2AC-69E258A4B6C3}"/>
                  </a:ext>
                </a:extLst>
              </p:cNvPr>
              <p:cNvSpPr/>
              <p:nvPr/>
            </p:nvSpPr>
            <p:spPr>
              <a:xfrm>
                <a:off x="4870841" y="2863240"/>
                <a:ext cx="2254706" cy="1431870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Context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Vector</a:t>
                </a:r>
                <a:endParaRPr lang="ko-KR" altLang="en-US" sz="24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C2F9136E-E9EF-48A3-8E67-68A1F42D47E0}"/>
                  </a:ext>
                </a:extLst>
              </p:cNvPr>
              <p:cNvSpPr/>
              <p:nvPr/>
            </p:nvSpPr>
            <p:spPr>
              <a:xfrm rot="16200000">
                <a:off x="5723489" y="4535367"/>
                <a:ext cx="544562" cy="553998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834A8AA4-1512-4196-A53C-F204D702D70F}"/>
                  </a:ext>
                </a:extLst>
              </p:cNvPr>
              <p:cNvSpPr/>
              <p:nvPr/>
            </p:nvSpPr>
            <p:spPr>
              <a:xfrm rot="16200000">
                <a:off x="5723491" y="7090189"/>
                <a:ext cx="544562" cy="553998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EDAA8EE1-D874-4DB5-8D73-4688EBE33DD7}"/>
                  </a:ext>
                </a:extLst>
              </p:cNvPr>
              <p:cNvSpPr/>
              <p:nvPr/>
            </p:nvSpPr>
            <p:spPr>
              <a:xfrm rot="16200000">
                <a:off x="11181022" y="7090188"/>
                <a:ext cx="544562" cy="553998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21517C3B-B2A5-459C-9222-704F90186A97}"/>
                  </a:ext>
                </a:extLst>
              </p:cNvPr>
              <p:cNvSpPr/>
              <p:nvPr/>
            </p:nvSpPr>
            <p:spPr>
              <a:xfrm rot="16200000">
                <a:off x="11181020" y="4535365"/>
                <a:ext cx="544562" cy="553998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6893B02-F3F3-494C-8091-022457CF7BFE}"/>
                  </a:ext>
                </a:extLst>
              </p:cNvPr>
              <p:cNvSpPr/>
              <p:nvPr/>
            </p:nvSpPr>
            <p:spPr>
              <a:xfrm>
                <a:off x="7551730" y="3437321"/>
                <a:ext cx="1289543" cy="2665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0F9A6EF-42F6-4716-A1F9-6D2205F37A9D}"/>
                  </a:ext>
                </a:extLst>
              </p:cNvPr>
              <p:cNvSpPr/>
              <p:nvPr/>
            </p:nvSpPr>
            <p:spPr>
              <a:xfrm rot="5400000">
                <a:off x="7289699" y="4707216"/>
                <a:ext cx="2823884" cy="32840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BAB800B-327F-433F-8D20-A2E3BDB3729C}"/>
                  </a:ext>
                </a:extLst>
              </p:cNvPr>
              <p:cNvSpPr/>
              <p:nvPr/>
            </p:nvSpPr>
            <p:spPr>
              <a:xfrm>
                <a:off x="14518693" y="3094488"/>
                <a:ext cx="4400435" cy="952197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Next Token Classification</a:t>
                </a:r>
                <a:endParaRPr lang="ko-KR" altLang="en-US" sz="24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BB2E227-2706-4392-94FC-171E0765C228}"/>
              </a:ext>
            </a:extLst>
          </p:cNvPr>
          <p:cNvSpPr txBox="1"/>
          <p:nvPr/>
        </p:nvSpPr>
        <p:spPr>
          <a:xfrm>
            <a:off x="537221" y="765066"/>
            <a:ext cx="11267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 아키텍처 </a:t>
            </a:r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Seq2Seq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모델 아키텍처</a:t>
            </a:r>
          </a:p>
        </p:txBody>
      </p:sp>
    </p:spTree>
    <p:extLst>
      <p:ext uri="{BB962C8B-B14F-4D97-AF65-F5344CB8AC3E}">
        <p14:creationId xmlns:p14="http://schemas.microsoft.com/office/powerpoint/2010/main" val="2418441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C8C618-E8DA-4482-9B77-A806E5AC7462}"/>
              </a:ext>
            </a:extLst>
          </p:cNvPr>
          <p:cNvSpPr/>
          <p:nvPr/>
        </p:nvSpPr>
        <p:spPr>
          <a:xfrm>
            <a:off x="5472574" y="6021041"/>
            <a:ext cx="2254706" cy="143187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</a:rPr>
              <a:t>Decoder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Model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E3E716-0329-458A-91D3-05072B117A45}"/>
              </a:ext>
            </a:extLst>
          </p:cNvPr>
          <p:cNvSpPr/>
          <p:nvPr/>
        </p:nvSpPr>
        <p:spPr>
          <a:xfrm>
            <a:off x="5657959" y="8531611"/>
            <a:ext cx="1883933" cy="118298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</a:rPr>
              <a:t>Label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94BB1F-CE1B-434F-9261-FCFBD1984CB3}"/>
              </a:ext>
            </a:extLst>
          </p:cNvPr>
          <p:cNvSpPr/>
          <p:nvPr/>
        </p:nvSpPr>
        <p:spPr>
          <a:xfrm>
            <a:off x="5472574" y="3478227"/>
            <a:ext cx="2254706" cy="1431870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solidFill>
                  <a:sysClr val="windowText" lastClr="000000"/>
                </a:solidFill>
              </a:rPr>
              <a:t>Softmax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FFA613-D592-4AB6-9065-4C3293BF9E7C}"/>
              </a:ext>
            </a:extLst>
          </p:cNvPr>
          <p:cNvSpPr/>
          <p:nvPr/>
        </p:nvSpPr>
        <p:spPr>
          <a:xfrm>
            <a:off x="3962141" y="6459977"/>
            <a:ext cx="1170267" cy="553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DAA8EE1-D874-4DB5-8D73-4688EBE33DD7}"/>
              </a:ext>
            </a:extLst>
          </p:cNvPr>
          <p:cNvSpPr/>
          <p:nvPr/>
        </p:nvSpPr>
        <p:spPr>
          <a:xfrm rot="16200000">
            <a:off x="6327649" y="7705175"/>
            <a:ext cx="544562" cy="553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1517C3B-B2A5-459C-9222-704F90186A97}"/>
              </a:ext>
            </a:extLst>
          </p:cNvPr>
          <p:cNvSpPr/>
          <p:nvPr/>
        </p:nvSpPr>
        <p:spPr>
          <a:xfrm rot="16200000">
            <a:off x="6327647" y="5150352"/>
            <a:ext cx="544562" cy="553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893B02-F3F3-494C-8091-022457CF7BFE}"/>
              </a:ext>
            </a:extLst>
          </p:cNvPr>
          <p:cNvSpPr/>
          <p:nvPr/>
        </p:nvSpPr>
        <p:spPr>
          <a:xfrm>
            <a:off x="3520332" y="4052308"/>
            <a:ext cx="766965" cy="3237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F9A6EF-42F6-4716-A1F9-6D2205F37A9D}"/>
              </a:ext>
            </a:extLst>
          </p:cNvPr>
          <p:cNvSpPr/>
          <p:nvPr/>
        </p:nvSpPr>
        <p:spPr>
          <a:xfrm rot="5400000">
            <a:off x="2711152" y="5310956"/>
            <a:ext cx="2823884" cy="328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D04CF53-D91F-474F-A19C-100AB16436B4}"/>
              </a:ext>
            </a:extLst>
          </p:cNvPr>
          <p:cNvSpPr/>
          <p:nvPr/>
        </p:nvSpPr>
        <p:spPr>
          <a:xfrm rot="16200000">
            <a:off x="6327644" y="2607539"/>
            <a:ext cx="544562" cy="553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AB800B-327F-433F-8D20-A2E3BDB3729C}"/>
              </a:ext>
            </a:extLst>
          </p:cNvPr>
          <p:cNvSpPr/>
          <p:nvPr/>
        </p:nvSpPr>
        <p:spPr>
          <a:xfrm>
            <a:off x="3663277" y="1369424"/>
            <a:ext cx="5873294" cy="9521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</a:rPr>
              <a:t>Next Token Classification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1FA2E3-1426-4E82-9E6D-9C39BE857543}"/>
              </a:ext>
            </a:extLst>
          </p:cNvPr>
          <p:cNvSpPr/>
          <p:nvPr/>
        </p:nvSpPr>
        <p:spPr>
          <a:xfrm>
            <a:off x="3237967" y="-460777"/>
            <a:ext cx="15448766" cy="1159808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3575CA-AA6F-4FF0-BF18-F4A5B41A8312}"/>
              </a:ext>
            </a:extLst>
          </p:cNvPr>
          <p:cNvSpPr/>
          <p:nvPr/>
        </p:nvSpPr>
        <p:spPr>
          <a:xfrm>
            <a:off x="-496718" y="-437071"/>
            <a:ext cx="3920451" cy="359389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9B7FC0-4484-48BE-9C2C-322155D264D2}"/>
              </a:ext>
            </a:extLst>
          </p:cNvPr>
          <p:cNvSpPr/>
          <p:nvPr/>
        </p:nvSpPr>
        <p:spPr>
          <a:xfrm>
            <a:off x="-498344" y="10287000"/>
            <a:ext cx="3747891" cy="85031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490A4C-DB4A-4F9A-9259-B4B8BC1BD3A9}"/>
              </a:ext>
            </a:extLst>
          </p:cNvPr>
          <p:cNvSpPr/>
          <p:nvPr/>
        </p:nvSpPr>
        <p:spPr>
          <a:xfrm>
            <a:off x="-498344" y="3028890"/>
            <a:ext cx="1171557" cy="725811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80" name="Object 2">
            <a:extLst>
              <a:ext uri="{FF2B5EF4-FFF2-40B4-BE49-F238E27FC236}">
                <a16:creationId xmlns:a16="http://schemas.microsoft.com/office/drawing/2014/main" id="{0EF2D06A-FEA3-4F8D-9A61-1C629297DC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6814"/>
            <a:ext cx="18285714" cy="10285714"/>
          </a:xfrm>
          <a:prstGeom prst="rect">
            <a:avLst/>
          </a:prstGeom>
        </p:spPr>
      </p:pic>
      <p:pic>
        <p:nvPicPr>
          <p:cNvPr id="81" name="Object 5">
            <a:extLst>
              <a:ext uri="{FF2B5EF4-FFF2-40B4-BE49-F238E27FC236}">
                <a16:creationId xmlns:a16="http://schemas.microsoft.com/office/drawing/2014/main" id="{006989B5-ACD8-42EE-9062-AEE7F9314F7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38100"/>
            <a:ext cx="18334004" cy="9597322"/>
          </a:xfrm>
          <a:prstGeom prst="rect">
            <a:avLst/>
          </a:prstGeom>
        </p:spPr>
      </p:pic>
      <p:pic>
        <p:nvPicPr>
          <p:cNvPr id="82" name="Object 13">
            <a:extLst>
              <a:ext uri="{FF2B5EF4-FFF2-40B4-BE49-F238E27FC236}">
                <a16:creationId xmlns:a16="http://schemas.microsoft.com/office/drawing/2014/main" id="{634AC922-7B46-4653-BAD2-202F14C3E05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61682" y="9080026"/>
            <a:ext cx="1324033" cy="1137687"/>
          </a:xfrm>
          <a:prstGeom prst="rect">
            <a:avLst/>
          </a:prstGeom>
        </p:spPr>
      </p:pic>
      <p:pic>
        <p:nvPicPr>
          <p:cNvPr id="83" name="Object 17">
            <a:extLst>
              <a:ext uri="{FF2B5EF4-FFF2-40B4-BE49-F238E27FC236}">
                <a16:creationId xmlns:a16="http://schemas.microsoft.com/office/drawing/2014/main" id="{483F7A28-1D4A-453F-A27B-37F3B035FC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96568" y="8975046"/>
            <a:ext cx="1400000" cy="130476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5C8A254-38BE-439B-9307-97D826EDD5EB}"/>
              </a:ext>
            </a:extLst>
          </p:cNvPr>
          <p:cNvGrpSpPr/>
          <p:nvPr/>
        </p:nvGrpSpPr>
        <p:grpSpPr>
          <a:xfrm>
            <a:off x="856650" y="2245607"/>
            <a:ext cx="15744333" cy="6707695"/>
            <a:chOff x="856650" y="3006893"/>
            <a:chExt cx="15744333" cy="670769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2F5C85-79A9-48BC-95F3-C120BFC78B63}"/>
                </a:ext>
              </a:extLst>
            </p:cNvPr>
            <p:cNvSpPr/>
            <p:nvPr/>
          </p:nvSpPr>
          <p:spPr>
            <a:xfrm>
              <a:off x="856650" y="6021041"/>
              <a:ext cx="2254704" cy="143187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Encoder</a:t>
              </a:r>
              <a:r>
                <a:rPr lang="ko-KR" altLang="en-US" sz="24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</a:t>
              </a:r>
              <a:endParaRPr lang="ko-KR" altLang="en-US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830ECED-5202-475E-B33B-CB2ED4AF14C1}"/>
                </a:ext>
              </a:extLst>
            </p:cNvPr>
            <p:cNvSpPr/>
            <p:nvPr/>
          </p:nvSpPr>
          <p:spPr>
            <a:xfrm>
              <a:off x="1042034" y="8531610"/>
              <a:ext cx="1883933" cy="1182978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</a:t>
              </a:r>
              <a:endParaRPr lang="ko-KR" altLang="en-US" sz="2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0803F7-D16A-41AC-A2AC-69E258A4B6C3}"/>
                </a:ext>
              </a:extLst>
            </p:cNvPr>
            <p:cNvSpPr/>
            <p:nvPr/>
          </p:nvSpPr>
          <p:spPr>
            <a:xfrm>
              <a:off x="859073" y="3478227"/>
              <a:ext cx="2254706" cy="1431870"/>
            </a:xfrm>
            <a:prstGeom prst="rect">
              <a:avLst/>
            </a:prstGeom>
            <a:noFill/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Context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Vector</a:t>
              </a:r>
              <a:endParaRPr lang="ko-KR" altLang="en-US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C2F9136E-E9EF-48A3-8E67-68A1F42D47E0}"/>
                </a:ext>
              </a:extLst>
            </p:cNvPr>
            <p:cNvSpPr/>
            <p:nvPr/>
          </p:nvSpPr>
          <p:spPr>
            <a:xfrm rot="16200000">
              <a:off x="1711721" y="5150354"/>
              <a:ext cx="544562" cy="55399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834A8AA4-1512-4196-A53C-F204D702D70F}"/>
                </a:ext>
              </a:extLst>
            </p:cNvPr>
            <p:cNvSpPr/>
            <p:nvPr/>
          </p:nvSpPr>
          <p:spPr>
            <a:xfrm rot="16200000">
              <a:off x="1711723" y="7705176"/>
              <a:ext cx="544562" cy="55399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9AFAFD-8E3E-4E1E-844F-FF64357B8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3734" y="3006894"/>
              <a:ext cx="3291014" cy="2736993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AEB698B-8BE6-41DD-9DDA-FC61069F2D09}"/>
                </a:ext>
              </a:extLst>
            </p:cNvPr>
            <p:cNvCxnSpPr>
              <a:cxnSpLocks/>
            </p:cNvCxnSpPr>
            <p:nvPr/>
          </p:nvCxnSpPr>
          <p:spPr>
            <a:xfrm>
              <a:off x="3351714" y="7571862"/>
              <a:ext cx="3789755" cy="1841726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FD2B5ED-CF07-42AA-B08C-6C07CBE37884}"/>
                </a:ext>
              </a:extLst>
            </p:cNvPr>
            <p:cNvGrpSpPr/>
            <p:nvPr/>
          </p:nvGrpSpPr>
          <p:grpSpPr>
            <a:xfrm>
              <a:off x="7183284" y="3006893"/>
              <a:ext cx="9417699" cy="6406694"/>
              <a:chOff x="4933997" y="2004595"/>
              <a:chExt cx="6278465" cy="4271129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1EBBB4BC-2940-4F54-BC2A-5B385402170C}"/>
                  </a:ext>
                </a:extLst>
              </p:cNvPr>
              <p:cNvSpPr/>
              <p:nvPr/>
            </p:nvSpPr>
            <p:spPr>
              <a:xfrm>
                <a:off x="4933997" y="3299438"/>
                <a:ext cx="2035599" cy="728353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LSTM (2-stacked)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789CB46-10E9-41C5-ADA6-5A0070133CFA}"/>
                  </a:ext>
                </a:extLst>
              </p:cNvPr>
              <p:cNvSpPr/>
              <p:nvPr/>
            </p:nvSpPr>
            <p:spPr>
              <a:xfrm>
                <a:off x="4933997" y="4165344"/>
                <a:ext cx="2014517" cy="70275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Linear (2-stacked)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78BE5FB-D299-47DE-B891-653B69FA1891}"/>
                  </a:ext>
                </a:extLst>
              </p:cNvPr>
              <p:cNvSpPr/>
              <p:nvPr/>
            </p:nvSpPr>
            <p:spPr>
              <a:xfrm>
                <a:off x="5251018" y="5652324"/>
                <a:ext cx="1503137" cy="623400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Output</a:t>
                </a:r>
              </a:p>
            </p:txBody>
          </p:sp>
          <p:sp>
            <p:nvSpPr>
              <p:cNvPr id="37" name="화살표: 오른쪽 36">
                <a:extLst>
                  <a:ext uri="{FF2B5EF4-FFF2-40B4-BE49-F238E27FC236}">
                    <a16:creationId xmlns:a16="http://schemas.microsoft.com/office/drawing/2014/main" id="{AC4D09BE-220A-453D-89BC-5856D915FF8A}"/>
                  </a:ext>
                </a:extLst>
              </p:cNvPr>
              <p:cNvSpPr/>
              <p:nvPr/>
            </p:nvSpPr>
            <p:spPr>
              <a:xfrm rot="5400000" flipV="1">
                <a:off x="5759735" y="2771130"/>
                <a:ext cx="363041" cy="369332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B1EBC1A1-FE3C-4D01-B0B5-ED791E9A2A41}"/>
                  </a:ext>
                </a:extLst>
              </p:cNvPr>
              <p:cNvSpPr/>
              <p:nvPr/>
            </p:nvSpPr>
            <p:spPr>
              <a:xfrm rot="5400000" flipV="1">
                <a:off x="5795602" y="5075546"/>
                <a:ext cx="369332" cy="369332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49BBE8B-2C9B-41D2-89A6-C6DA3041538D}"/>
                  </a:ext>
                </a:extLst>
              </p:cNvPr>
              <p:cNvSpPr/>
              <p:nvPr/>
            </p:nvSpPr>
            <p:spPr>
              <a:xfrm>
                <a:off x="5172586" y="2004595"/>
                <a:ext cx="1537339" cy="617381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Input</a:t>
                </a:r>
              </a:p>
            </p:txBody>
          </p: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61CE89CF-838F-47D2-A523-3AEDE88552F9}"/>
                  </a:ext>
                </a:extLst>
              </p:cNvPr>
              <p:cNvSpPr/>
              <p:nvPr/>
            </p:nvSpPr>
            <p:spPr>
              <a:xfrm flipH="1">
                <a:off x="7406148" y="5672093"/>
                <a:ext cx="1475295" cy="369332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6AE898A-AC0C-4528-B187-E45ED3D73E9F}"/>
                  </a:ext>
                </a:extLst>
              </p:cNvPr>
              <p:cNvSpPr/>
              <p:nvPr/>
            </p:nvSpPr>
            <p:spPr>
              <a:xfrm>
                <a:off x="7373893" y="2203724"/>
                <a:ext cx="1503137" cy="1891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8821C81-4309-4013-AF6A-514633C782F2}"/>
                  </a:ext>
                </a:extLst>
              </p:cNvPr>
              <p:cNvSpPr/>
              <p:nvPr/>
            </p:nvSpPr>
            <p:spPr>
              <a:xfrm rot="5400000">
                <a:off x="6891466" y="3973757"/>
                <a:ext cx="3747136" cy="20707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D47E78-3822-439C-A648-7D44C63DF14F}"/>
                  </a:ext>
                </a:extLst>
              </p:cNvPr>
              <p:cNvSpPr txBox="1"/>
              <p:nvPr/>
            </p:nvSpPr>
            <p:spPr>
              <a:xfrm>
                <a:off x="8860650" y="3144237"/>
                <a:ext cx="2351812" cy="849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7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Skip-Connection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7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(Add Operation)</a:t>
                </a:r>
              </a:p>
            </p:txBody>
          </p:sp>
        </p:grpSp>
      </p:grpSp>
      <p:pic>
        <p:nvPicPr>
          <p:cNvPr id="84" name="Object 10">
            <a:extLst>
              <a:ext uri="{FF2B5EF4-FFF2-40B4-BE49-F238E27FC236}">
                <a16:creationId xmlns:a16="http://schemas.microsoft.com/office/drawing/2014/main" id="{CE73030E-E9C7-4D34-B1B7-E3DA7AD2BCC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96568" y="8216300"/>
            <a:ext cx="2393066" cy="206941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9E84E7-B530-417C-9450-FEB56F0881BF}"/>
              </a:ext>
            </a:extLst>
          </p:cNvPr>
          <p:cNvSpPr txBox="1"/>
          <p:nvPr/>
        </p:nvSpPr>
        <p:spPr>
          <a:xfrm>
            <a:off x="537221" y="765066"/>
            <a:ext cx="6784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 아키텍처 </a:t>
            </a:r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인코더</a:t>
            </a:r>
          </a:p>
        </p:txBody>
      </p:sp>
    </p:spTree>
    <p:extLst>
      <p:ext uri="{BB962C8B-B14F-4D97-AF65-F5344CB8AC3E}">
        <p14:creationId xmlns:p14="http://schemas.microsoft.com/office/powerpoint/2010/main" val="1266777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2F5C85-79A9-48BC-95F3-C120BFC78B63}"/>
              </a:ext>
            </a:extLst>
          </p:cNvPr>
          <p:cNvSpPr/>
          <p:nvPr/>
        </p:nvSpPr>
        <p:spPr>
          <a:xfrm>
            <a:off x="856650" y="6021041"/>
            <a:ext cx="2254704" cy="14318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</a:rPr>
              <a:t>Encoder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Model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331E6D-4A1A-4803-B51F-C09F60BDD6A8}"/>
              </a:ext>
            </a:extLst>
          </p:cNvPr>
          <p:cNvSpPr/>
          <p:nvPr/>
        </p:nvSpPr>
        <p:spPr>
          <a:xfrm>
            <a:off x="7727279" y="7676687"/>
            <a:ext cx="10959452" cy="345918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30ECED-5202-475E-B33B-CB2ED4AF14C1}"/>
              </a:ext>
            </a:extLst>
          </p:cNvPr>
          <p:cNvSpPr/>
          <p:nvPr/>
        </p:nvSpPr>
        <p:spPr>
          <a:xfrm>
            <a:off x="1042034" y="8531610"/>
            <a:ext cx="1883933" cy="118297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</a:rPr>
              <a:t>Feature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3FFA613-D592-4AB6-9065-4C3293BF9E7C}"/>
              </a:ext>
            </a:extLst>
          </p:cNvPr>
          <p:cNvSpPr/>
          <p:nvPr/>
        </p:nvSpPr>
        <p:spPr>
          <a:xfrm>
            <a:off x="3962141" y="6459977"/>
            <a:ext cx="1170267" cy="553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0803F7-D16A-41AC-A2AC-69E258A4B6C3}"/>
              </a:ext>
            </a:extLst>
          </p:cNvPr>
          <p:cNvSpPr/>
          <p:nvPr/>
        </p:nvSpPr>
        <p:spPr>
          <a:xfrm>
            <a:off x="859073" y="3478227"/>
            <a:ext cx="2254706" cy="1431870"/>
          </a:xfrm>
          <a:prstGeom prst="rect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</a:rPr>
              <a:t>Context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</a:rPr>
              <a:t>Vector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2F9136E-E9EF-48A3-8E67-68A1F42D47E0}"/>
              </a:ext>
            </a:extLst>
          </p:cNvPr>
          <p:cNvSpPr/>
          <p:nvPr/>
        </p:nvSpPr>
        <p:spPr>
          <a:xfrm rot="16200000">
            <a:off x="1711721" y="5150354"/>
            <a:ext cx="544562" cy="553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34A8AA4-1512-4196-A53C-F204D702D70F}"/>
              </a:ext>
            </a:extLst>
          </p:cNvPr>
          <p:cNvSpPr/>
          <p:nvPr/>
        </p:nvSpPr>
        <p:spPr>
          <a:xfrm rot="16200000">
            <a:off x="1711723" y="7705176"/>
            <a:ext cx="544562" cy="553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893B02-F3F3-494C-8091-022457CF7BFE}"/>
              </a:ext>
            </a:extLst>
          </p:cNvPr>
          <p:cNvSpPr/>
          <p:nvPr/>
        </p:nvSpPr>
        <p:spPr>
          <a:xfrm>
            <a:off x="3520332" y="4052308"/>
            <a:ext cx="766965" cy="3237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F9A6EF-42F6-4716-A1F9-6D2205F37A9D}"/>
              </a:ext>
            </a:extLst>
          </p:cNvPr>
          <p:cNvSpPr/>
          <p:nvPr/>
        </p:nvSpPr>
        <p:spPr>
          <a:xfrm rot="5400000">
            <a:off x="2711152" y="5310956"/>
            <a:ext cx="2823884" cy="3284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1FA2E3-1426-4E82-9E6D-9C39BE857543}"/>
              </a:ext>
            </a:extLst>
          </p:cNvPr>
          <p:cNvSpPr/>
          <p:nvPr/>
        </p:nvSpPr>
        <p:spPr>
          <a:xfrm>
            <a:off x="3237967" y="-460776"/>
            <a:ext cx="15448766" cy="158522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3575CA-AA6F-4FF0-BF18-F4A5B41A8312}"/>
              </a:ext>
            </a:extLst>
          </p:cNvPr>
          <p:cNvSpPr/>
          <p:nvPr/>
        </p:nvSpPr>
        <p:spPr>
          <a:xfrm>
            <a:off x="-496718" y="-437071"/>
            <a:ext cx="3920451" cy="61809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9B7FC0-4484-48BE-9C2C-322155D264D2}"/>
              </a:ext>
            </a:extLst>
          </p:cNvPr>
          <p:cNvSpPr/>
          <p:nvPr/>
        </p:nvSpPr>
        <p:spPr>
          <a:xfrm>
            <a:off x="-498344" y="7514918"/>
            <a:ext cx="5630751" cy="362239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490A4C-DB4A-4F9A-9259-B4B8BC1BD3A9}"/>
              </a:ext>
            </a:extLst>
          </p:cNvPr>
          <p:cNvSpPr/>
          <p:nvPr/>
        </p:nvSpPr>
        <p:spPr>
          <a:xfrm>
            <a:off x="-509303" y="3509978"/>
            <a:ext cx="5641710" cy="400493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1EBC1A1-FE3C-4D01-B0B5-ED791E9A2A41}"/>
              </a:ext>
            </a:extLst>
          </p:cNvPr>
          <p:cNvSpPr/>
          <p:nvPr/>
        </p:nvSpPr>
        <p:spPr>
          <a:xfrm rot="5400000" flipV="1">
            <a:off x="16767355" y="4522176"/>
            <a:ext cx="544562" cy="55399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DC1080-7990-4562-AF03-145E7D07DDE8}"/>
              </a:ext>
            </a:extLst>
          </p:cNvPr>
          <p:cNvSpPr/>
          <p:nvPr/>
        </p:nvSpPr>
        <p:spPr>
          <a:xfrm>
            <a:off x="15680411" y="5591788"/>
            <a:ext cx="3006320" cy="21261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935052-3DAC-43C1-8083-C3DF0597E532}"/>
              </a:ext>
            </a:extLst>
          </p:cNvPr>
          <p:cNvSpPr/>
          <p:nvPr/>
        </p:nvSpPr>
        <p:spPr>
          <a:xfrm>
            <a:off x="14759173" y="1124451"/>
            <a:ext cx="3934040" cy="446733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25850C-4CB7-47FC-BA2F-D4195866A931}"/>
              </a:ext>
            </a:extLst>
          </p:cNvPr>
          <p:cNvSpPr/>
          <p:nvPr/>
        </p:nvSpPr>
        <p:spPr>
          <a:xfrm>
            <a:off x="5116707" y="9900443"/>
            <a:ext cx="2610573" cy="125297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58" name="Object 2">
            <a:extLst>
              <a:ext uri="{FF2B5EF4-FFF2-40B4-BE49-F238E27FC236}">
                <a16:creationId xmlns:a16="http://schemas.microsoft.com/office/drawing/2014/main" id="{A64D28E6-622C-4661-A5BB-8BD490986C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70" y="-35528"/>
            <a:ext cx="18285714" cy="10285714"/>
          </a:xfrm>
          <a:prstGeom prst="rect">
            <a:avLst/>
          </a:prstGeom>
        </p:spPr>
      </p:pic>
      <p:pic>
        <p:nvPicPr>
          <p:cNvPr id="59" name="Object 5">
            <a:extLst>
              <a:ext uri="{FF2B5EF4-FFF2-40B4-BE49-F238E27FC236}">
                <a16:creationId xmlns:a16="http://schemas.microsoft.com/office/drawing/2014/main" id="{427C81FD-1C63-478B-BEED-09102B8C93F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70" y="-36814"/>
            <a:ext cx="18334004" cy="9597322"/>
          </a:xfrm>
          <a:prstGeom prst="rect">
            <a:avLst/>
          </a:prstGeom>
        </p:spPr>
      </p:pic>
      <p:pic>
        <p:nvPicPr>
          <p:cNvPr id="60" name="Object 13">
            <a:extLst>
              <a:ext uri="{FF2B5EF4-FFF2-40B4-BE49-F238E27FC236}">
                <a16:creationId xmlns:a16="http://schemas.microsoft.com/office/drawing/2014/main" id="{C3AE3C78-D60F-47A8-AAD5-CC3AF4C0A78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59112" y="9081312"/>
            <a:ext cx="1324033" cy="1137687"/>
          </a:xfrm>
          <a:prstGeom prst="rect">
            <a:avLst/>
          </a:prstGeom>
        </p:spPr>
      </p:pic>
      <p:pic>
        <p:nvPicPr>
          <p:cNvPr id="61" name="Object 17">
            <a:extLst>
              <a:ext uri="{FF2B5EF4-FFF2-40B4-BE49-F238E27FC236}">
                <a16:creationId xmlns:a16="http://schemas.microsoft.com/office/drawing/2014/main" id="{85E63B2A-831B-413B-9D31-F578A7163B0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93998" y="8976332"/>
            <a:ext cx="1400000" cy="1304762"/>
          </a:xfrm>
          <a:prstGeom prst="rect">
            <a:avLst/>
          </a:prstGeom>
        </p:spPr>
      </p:pic>
      <p:pic>
        <p:nvPicPr>
          <p:cNvPr id="62" name="Object 10">
            <a:extLst>
              <a:ext uri="{FF2B5EF4-FFF2-40B4-BE49-F238E27FC236}">
                <a16:creationId xmlns:a16="http://schemas.microsoft.com/office/drawing/2014/main" id="{9E166805-D0FD-45F2-9891-D3A6B657F3F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93998" y="8217586"/>
            <a:ext cx="2393066" cy="206941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70ED3E-D82E-4923-8FB3-905968CAAA25}"/>
              </a:ext>
            </a:extLst>
          </p:cNvPr>
          <p:cNvGrpSpPr/>
          <p:nvPr/>
        </p:nvGrpSpPr>
        <p:grpSpPr>
          <a:xfrm>
            <a:off x="1295400" y="2019300"/>
            <a:ext cx="15579407" cy="6851476"/>
            <a:chOff x="2287120" y="2362503"/>
            <a:chExt cx="15579407" cy="685147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CA6D49F-8680-49AE-8077-057CA56E68E2}"/>
                </a:ext>
              </a:extLst>
            </p:cNvPr>
            <p:cNvGrpSpPr/>
            <p:nvPr/>
          </p:nvGrpSpPr>
          <p:grpSpPr>
            <a:xfrm>
              <a:off x="2287120" y="2362503"/>
              <a:ext cx="15579407" cy="6851476"/>
              <a:chOff x="2287120" y="2362503"/>
              <a:chExt cx="15579407" cy="685147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B8FA22BE-A5E3-433F-99D7-1448FD44D7D6}"/>
                  </a:ext>
                </a:extLst>
              </p:cNvPr>
              <p:cNvGrpSpPr/>
              <p:nvPr/>
            </p:nvGrpSpPr>
            <p:grpSpPr>
              <a:xfrm>
                <a:off x="2287120" y="2362503"/>
                <a:ext cx="14192556" cy="6851476"/>
                <a:chOff x="4590200" y="2863115"/>
                <a:chExt cx="14192556" cy="6851476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FE3E716-0329-458A-91D3-05072B117A45}"/>
                    </a:ext>
                  </a:extLst>
                </p:cNvPr>
                <p:cNvSpPr/>
                <p:nvPr/>
              </p:nvSpPr>
              <p:spPr>
                <a:xfrm>
                  <a:off x="5657959" y="9126473"/>
                  <a:ext cx="1883933" cy="588118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Label</a:t>
                  </a:r>
                  <a:endParaRPr lang="ko-KR" altLang="en-US" sz="2400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화살표: 오른쪽 24">
                  <a:extLst>
                    <a:ext uri="{FF2B5EF4-FFF2-40B4-BE49-F238E27FC236}">
                      <a16:creationId xmlns:a16="http://schemas.microsoft.com/office/drawing/2014/main" id="{EDAA8EE1-D874-4DB5-8D73-4688EBE33DD7}"/>
                    </a:ext>
                  </a:extLst>
                </p:cNvPr>
                <p:cNvSpPr/>
                <p:nvPr/>
              </p:nvSpPr>
              <p:spPr>
                <a:xfrm rot="16200000">
                  <a:off x="6327644" y="8311481"/>
                  <a:ext cx="544562" cy="553998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5C8C618-E8DA-4482-9B77-A806E5AC7462}"/>
                    </a:ext>
                  </a:extLst>
                </p:cNvPr>
                <p:cNvSpPr/>
                <p:nvPr/>
              </p:nvSpPr>
              <p:spPr>
                <a:xfrm>
                  <a:off x="5494847" y="6758450"/>
                  <a:ext cx="2254706" cy="1431870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400" b="1" dirty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Decoder</a:t>
                  </a:r>
                  <a:r>
                    <a:rPr lang="ko-KR" altLang="en-US" sz="2400" b="1" dirty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sz="2400" b="1" dirty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Model</a:t>
                  </a:r>
                  <a:endParaRPr lang="ko-KR" altLang="en-US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7894BB1F-CE1B-434F-9261-FCFBD1984CB3}"/>
                    </a:ext>
                  </a:extLst>
                </p:cNvPr>
                <p:cNvSpPr/>
                <p:nvPr/>
              </p:nvSpPr>
              <p:spPr>
                <a:xfrm>
                  <a:off x="5410435" y="4850970"/>
                  <a:ext cx="2494810" cy="794448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400" dirty="0" err="1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Softmax</a:t>
                  </a:r>
                  <a:endParaRPr lang="ko-KR" altLang="en-US" sz="2400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화살표: 오른쪽 25">
                  <a:extLst>
                    <a:ext uri="{FF2B5EF4-FFF2-40B4-BE49-F238E27FC236}">
                      <a16:creationId xmlns:a16="http://schemas.microsoft.com/office/drawing/2014/main" id="{21517C3B-B2A5-459C-9222-704F90186A97}"/>
                    </a:ext>
                  </a:extLst>
                </p:cNvPr>
                <p:cNvSpPr/>
                <p:nvPr/>
              </p:nvSpPr>
              <p:spPr>
                <a:xfrm rot="16200000">
                  <a:off x="6331083" y="5938312"/>
                  <a:ext cx="537685" cy="553998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화살표: 오른쪽 27">
                  <a:extLst>
                    <a:ext uri="{FF2B5EF4-FFF2-40B4-BE49-F238E27FC236}">
                      <a16:creationId xmlns:a16="http://schemas.microsoft.com/office/drawing/2014/main" id="{AD04CF53-D91F-474F-A19C-100AB16436B4}"/>
                    </a:ext>
                  </a:extLst>
                </p:cNvPr>
                <p:cNvSpPr/>
                <p:nvPr/>
              </p:nvSpPr>
              <p:spPr>
                <a:xfrm rot="16200000">
                  <a:off x="6327644" y="4102425"/>
                  <a:ext cx="544562" cy="553998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9BAB800B-327F-433F-8D20-A2E3BDB3729C}"/>
                    </a:ext>
                  </a:extLst>
                </p:cNvPr>
                <p:cNvSpPr/>
                <p:nvPr/>
              </p:nvSpPr>
              <p:spPr>
                <a:xfrm>
                  <a:off x="4590200" y="2863115"/>
                  <a:ext cx="4064000" cy="952197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400" b="1" dirty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Next Token Classification</a:t>
                  </a:r>
                  <a:endParaRPr lang="ko-KR" altLang="en-US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809AFAFD-8E3E-4E1E-844F-FF64357B8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17770" y="2982047"/>
                  <a:ext cx="3056066" cy="3673586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0AEB698B-8BE6-41DD-9DDA-FC61069F2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17770" y="8316199"/>
                  <a:ext cx="3191520" cy="1104333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6C20D908-A021-4263-BA38-6D56EB5A8613}"/>
                    </a:ext>
                  </a:extLst>
                </p:cNvPr>
                <p:cNvGrpSpPr/>
                <p:nvPr/>
              </p:nvGrpSpPr>
              <p:grpSpPr>
                <a:xfrm>
                  <a:off x="11300686" y="2908910"/>
                  <a:ext cx="7482070" cy="6596118"/>
                  <a:chOff x="7533790" y="2069903"/>
                  <a:chExt cx="4988046" cy="4397412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1EBBB4BC-2940-4F54-BC2A-5B385402170C}"/>
                      </a:ext>
                    </a:extLst>
                  </p:cNvPr>
                  <p:cNvSpPr/>
                  <p:nvPr/>
                </p:nvSpPr>
                <p:spPr>
                  <a:xfrm>
                    <a:off x="7533790" y="3000479"/>
                    <a:ext cx="2035599" cy="95458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LSTM (2-stacked)</a:t>
                    </a:r>
                  </a:p>
                  <a:p>
                    <a:pPr algn="ctr"/>
                    <a:r>
                      <a:rPr lang="en-US" altLang="ko-KR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+</a:t>
                    </a:r>
                  </a:p>
                  <a:p>
                    <a:pPr algn="ctr"/>
                    <a:r>
                      <a:rPr lang="en-US" altLang="ko-KR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Linear (2-stacked)</a:t>
                    </a:r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7789CB46-10E9-41C5-ADA6-5A0070133CFA}"/>
                      </a:ext>
                    </a:extLst>
                  </p:cNvPr>
                  <p:cNvSpPr/>
                  <p:nvPr/>
                </p:nvSpPr>
                <p:spPr>
                  <a:xfrm>
                    <a:off x="7533790" y="4148317"/>
                    <a:ext cx="2014517" cy="660161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Attention</a:t>
                    </a:r>
                  </a:p>
                  <a:p>
                    <a:pPr algn="ctr"/>
                    <a:r>
                      <a:rPr lang="en-US" altLang="ko-KR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(Single-Head)</a:t>
                    </a:r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A78BE5FB-D299-47DE-B891-653B69FA1891}"/>
                      </a:ext>
                    </a:extLst>
                  </p:cNvPr>
                  <p:cNvSpPr/>
                  <p:nvPr/>
                </p:nvSpPr>
                <p:spPr>
                  <a:xfrm>
                    <a:off x="7854009" y="5958077"/>
                    <a:ext cx="1428173" cy="509238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Output</a:t>
                    </a:r>
                  </a:p>
                </p:txBody>
              </p:sp>
              <p:sp>
                <p:nvSpPr>
                  <p:cNvPr id="37" name="화살표: 오른쪽 36">
                    <a:extLst>
                      <a:ext uri="{FF2B5EF4-FFF2-40B4-BE49-F238E27FC236}">
                        <a16:creationId xmlns:a16="http://schemas.microsoft.com/office/drawing/2014/main" id="{AC4D09BE-220A-453D-89BC-5856D915FF8A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8425976" y="2601385"/>
                    <a:ext cx="284239" cy="369332"/>
                  </a:xfrm>
                  <a:prstGeom prst="right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C49BBE8B-2C9B-41D2-89A6-C6DA3041538D}"/>
                      </a:ext>
                    </a:extLst>
                  </p:cNvPr>
                  <p:cNvSpPr/>
                  <p:nvPr/>
                </p:nvSpPr>
                <p:spPr>
                  <a:xfrm>
                    <a:off x="7838649" y="2069903"/>
                    <a:ext cx="1425881" cy="490857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Input</a:t>
                    </a:r>
                  </a:p>
                </p:txBody>
              </p: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C54B78D1-0FAD-413F-9EEA-04E6795DF00C}"/>
                      </a:ext>
                    </a:extLst>
                  </p:cNvPr>
                  <p:cNvSpPr/>
                  <p:nvPr/>
                </p:nvSpPr>
                <p:spPr>
                  <a:xfrm>
                    <a:off x="7544331" y="4975941"/>
                    <a:ext cx="2014517" cy="516793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Linear (2-stacked)</a:t>
                    </a:r>
                  </a:p>
                </p:txBody>
              </p:sp>
              <p:sp>
                <p:nvSpPr>
                  <p:cNvPr id="45" name="화살표: 오른쪽 44">
                    <a:extLst>
                      <a:ext uri="{FF2B5EF4-FFF2-40B4-BE49-F238E27FC236}">
                        <a16:creationId xmlns:a16="http://schemas.microsoft.com/office/drawing/2014/main" id="{ADB38285-E5F8-4BF2-955D-26093DC5F7DE}"/>
                      </a:ext>
                    </a:extLst>
                  </p:cNvPr>
                  <p:cNvSpPr/>
                  <p:nvPr/>
                </p:nvSpPr>
                <p:spPr>
                  <a:xfrm flipH="1">
                    <a:off x="9667925" y="4858533"/>
                    <a:ext cx="1276002" cy="315405"/>
                  </a:xfrm>
                  <a:prstGeom prst="right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40BBCA10-0CAD-41E0-94D6-31BC1B7D10B0}"/>
                      </a:ext>
                    </a:extLst>
                  </p:cNvPr>
                  <p:cNvSpPr/>
                  <p:nvPr/>
                </p:nvSpPr>
                <p:spPr>
                  <a:xfrm>
                    <a:off x="9745306" y="3042331"/>
                    <a:ext cx="1198622" cy="16812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BA82A5E1-3923-4194-980F-E0FD3F44CB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893493" y="3944738"/>
                    <a:ext cx="1906424" cy="194443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DBC0344B-E7E5-40F8-B9DE-CB17A4482E26}"/>
                      </a:ext>
                    </a:extLst>
                  </p:cNvPr>
                  <p:cNvSpPr/>
                  <p:nvPr/>
                </p:nvSpPr>
                <p:spPr>
                  <a:xfrm>
                    <a:off x="9745306" y="3741135"/>
                    <a:ext cx="1198622" cy="18925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30A8AEF-7726-4C0C-8978-B8296AF08C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2357" y="4568518"/>
                    <a:ext cx="1699479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Concatenate</a:t>
                    </a:r>
                  </a:p>
                  <a:p>
                    <a:pPr algn="ctr"/>
                    <a:r>
                      <a:rPr lang="en-US" altLang="ko-KR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3-Vector</a:t>
                    </a: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D0C9C8BB-F2C4-4D44-8CFE-35161D0E28EE}"/>
                      </a:ext>
                    </a:extLst>
                  </p:cNvPr>
                  <p:cNvSpPr/>
                  <p:nvPr/>
                </p:nvSpPr>
                <p:spPr>
                  <a:xfrm>
                    <a:off x="10096111" y="2070367"/>
                    <a:ext cx="1425881" cy="485382"/>
                  </a:xfrm>
                  <a:prstGeom prst="rect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Last Output</a:t>
                    </a:r>
                  </a:p>
                </p:txBody>
              </p:sp>
              <p:sp>
                <p:nvSpPr>
                  <p:cNvPr id="51" name="화살표: 오른쪽 50">
                    <a:extLst>
                      <a:ext uri="{FF2B5EF4-FFF2-40B4-BE49-F238E27FC236}">
                        <a16:creationId xmlns:a16="http://schemas.microsoft.com/office/drawing/2014/main" id="{229CFABE-21C5-42D2-B93B-7AFB6A3BC640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10678768" y="2634157"/>
                    <a:ext cx="289301" cy="369332"/>
                  </a:xfrm>
                  <a:prstGeom prst="right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52" name="화살표: 오른쪽 51">
                    <a:extLst>
                      <a:ext uri="{FF2B5EF4-FFF2-40B4-BE49-F238E27FC236}">
                        <a16:creationId xmlns:a16="http://schemas.microsoft.com/office/drawing/2014/main" id="{7ADF460C-0642-490B-815D-69DC848DBCE8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8416856" y="5540542"/>
                    <a:ext cx="310874" cy="369332"/>
                  </a:xfrm>
                  <a:prstGeom prst="right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9D350CAF-E812-480A-AF05-EF1C64A393D2}"/>
                  </a:ext>
                </a:extLst>
              </p:cNvPr>
              <p:cNvSpPr/>
              <p:nvPr/>
            </p:nvSpPr>
            <p:spPr>
              <a:xfrm>
                <a:off x="15317309" y="2420609"/>
                <a:ext cx="2549218" cy="728073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Context Vector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E6C020F-2195-42CD-B9C2-D9843EADA410}"/>
                  </a:ext>
                </a:extLst>
              </p:cNvPr>
              <p:cNvSpPr/>
              <p:nvPr/>
            </p:nvSpPr>
            <p:spPr>
              <a:xfrm rot="5400000">
                <a:off x="15353782" y="3840844"/>
                <a:ext cx="1189630" cy="25808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5115A2B2-D793-4223-BE71-44E28291FF81}"/>
                </a:ext>
              </a:extLst>
            </p:cNvPr>
            <p:cNvSpPr/>
            <p:nvPr/>
          </p:nvSpPr>
          <p:spPr>
            <a:xfrm flipH="1">
              <a:off x="12314880" y="4267201"/>
              <a:ext cx="3762758" cy="55245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CAEDDA4-8B5C-4D55-B2DD-C9464A200577}"/>
              </a:ext>
            </a:extLst>
          </p:cNvPr>
          <p:cNvSpPr txBox="1"/>
          <p:nvPr/>
        </p:nvSpPr>
        <p:spPr>
          <a:xfrm>
            <a:off x="537221" y="765066"/>
            <a:ext cx="6928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 아키텍처 </a:t>
            </a:r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4000" dirty="0" err="1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디코더</a:t>
            </a:r>
            <a:endParaRPr lang="ko-KR" altLang="en-US" sz="4000" dirty="0">
              <a:solidFill>
                <a:srgbClr val="0020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386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E3F9D5C-4052-4C8B-9329-7A793D730A21}"/>
              </a:ext>
            </a:extLst>
          </p:cNvPr>
          <p:cNvGrpSpPr/>
          <p:nvPr/>
        </p:nvGrpSpPr>
        <p:grpSpPr>
          <a:xfrm>
            <a:off x="0" y="0"/>
            <a:ext cx="18334004" cy="10317908"/>
            <a:chOff x="0" y="0"/>
            <a:chExt cx="18334004" cy="10317908"/>
          </a:xfrm>
        </p:grpSpPr>
        <p:grpSp>
          <p:nvGrpSpPr>
            <p:cNvPr id="10" name="그룹 1001">
              <a:extLst>
                <a:ext uri="{FF2B5EF4-FFF2-40B4-BE49-F238E27FC236}">
                  <a16:creationId xmlns:a16="http://schemas.microsoft.com/office/drawing/2014/main" id="{11C3D6EE-8024-433F-B19B-7E4258116274}"/>
                </a:ext>
              </a:extLst>
            </p:cNvPr>
            <p:cNvGrpSpPr/>
            <p:nvPr/>
          </p:nvGrpSpPr>
          <p:grpSpPr>
            <a:xfrm>
              <a:off x="0" y="1286"/>
              <a:ext cx="18285714" cy="10285714"/>
              <a:chOff x="0" y="0"/>
              <a:chExt cx="18285714" cy="10285714"/>
            </a:xfrm>
          </p:grpSpPr>
          <p:pic>
            <p:nvPicPr>
              <p:cNvPr id="23" name="Object 2">
                <a:extLst>
                  <a:ext uri="{FF2B5EF4-FFF2-40B4-BE49-F238E27FC236}">
                    <a16:creationId xmlns:a16="http://schemas.microsoft.com/office/drawing/2014/main" id="{70F3FE18-E429-4AF5-8E06-4AB9C01CC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1" name="그룹 1002">
              <a:extLst>
                <a:ext uri="{FF2B5EF4-FFF2-40B4-BE49-F238E27FC236}">
                  <a16:creationId xmlns:a16="http://schemas.microsoft.com/office/drawing/2014/main" id="{4458FB05-4451-492D-880B-DF47FA145ED2}"/>
                </a:ext>
              </a:extLst>
            </p:cNvPr>
            <p:cNvGrpSpPr/>
            <p:nvPr/>
          </p:nvGrpSpPr>
          <p:grpSpPr>
            <a:xfrm>
              <a:off x="0" y="0"/>
              <a:ext cx="18334004" cy="9597322"/>
              <a:chOff x="-48290" y="0"/>
              <a:chExt cx="18334004" cy="9597322"/>
            </a:xfrm>
          </p:grpSpPr>
          <p:pic>
            <p:nvPicPr>
              <p:cNvPr id="22" name="Object 5">
                <a:extLst>
                  <a:ext uri="{FF2B5EF4-FFF2-40B4-BE49-F238E27FC236}">
                    <a16:creationId xmlns:a16="http://schemas.microsoft.com/office/drawing/2014/main" id="{356D1143-5CF5-41E5-90AD-1FF2F967C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8290" y="0"/>
                <a:ext cx="18334004" cy="9597322"/>
              </a:xfrm>
              <a:prstGeom prst="rect">
                <a:avLst/>
              </a:prstGeom>
            </p:spPr>
          </p:pic>
        </p:grpSp>
        <p:grpSp>
          <p:nvGrpSpPr>
            <p:cNvPr id="12" name="그룹 1003">
              <a:extLst>
                <a:ext uri="{FF2B5EF4-FFF2-40B4-BE49-F238E27FC236}">
                  <a16:creationId xmlns:a16="http://schemas.microsoft.com/office/drawing/2014/main" id="{FE96FDF5-A9A5-4FA7-A5FB-844D8F531386}"/>
                </a:ext>
              </a:extLst>
            </p:cNvPr>
            <p:cNvGrpSpPr/>
            <p:nvPr/>
          </p:nvGrpSpPr>
          <p:grpSpPr>
            <a:xfrm>
              <a:off x="15296568" y="8216300"/>
              <a:ext cx="2989146" cy="2069414"/>
              <a:chOff x="15296568" y="8216300"/>
              <a:chExt cx="2989146" cy="2069414"/>
            </a:xfrm>
          </p:grpSpPr>
          <p:grpSp>
            <p:nvGrpSpPr>
              <p:cNvPr id="18" name="그룹 1004">
                <a:extLst>
                  <a:ext uri="{FF2B5EF4-FFF2-40B4-BE49-F238E27FC236}">
                    <a16:creationId xmlns:a16="http://schemas.microsoft.com/office/drawing/2014/main" id="{23D44CC6-4834-40C3-B774-ABC7EEC74A6F}"/>
                  </a:ext>
                </a:extLst>
              </p:cNvPr>
              <p:cNvGrpSpPr/>
              <p:nvPr/>
            </p:nvGrpSpPr>
            <p:grpSpPr>
              <a:xfrm>
                <a:off x="15296568" y="8216300"/>
                <a:ext cx="2393066" cy="2069414"/>
                <a:chOff x="15296568" y="8216300"/>
                <a:chExt cx="2393066" cy="2069414"/>
              </a:xfrm>
            </p:grpSpPr>
            <p:pic>
              <p:nvPicPr>
                <p:cNvPr id="21" name="Object 10">
                  <a:extLst>
                    <a:ext uri="{FF2B5EF4-FFF2-40B4-BE49-F238E27FC236}">
                      <a16:creationId xmlns:a16="http://schemas.microsoft.com/office/drawing/2014/main" id="{504557BB-DA9F-4C38-A481-164BE60FA2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6568" y="8216300"/>
                  <a:ext cx="2393066" cy="2069414"/>
                </a:xfrm>
                <a:prstGeom prst="rect">
                  <a:avLst/>
                </a:prstGeom>
              </p:spPr>
            </p:pic>
          </p:grpSp>
          <p:grpSp>
            <p:nvGrpSpPr>
              <p:cNvPr id="19" name="그룹 1005">
                <a:extLst>
                  <a:ext uri="{FF2B5EF4-FFF2-40B4-BE49-F238E27FC236}">
                    <a16:creationId xmlns:a16="http://schemas.microsoft.com/office/drawing/2014/main" id="{A84280EB-C779-455E-8057-D181EA15E9AA}"/>
                  </a:ext>
                </a:extLst>
              </p:cNvPr>
              <p:cNvGrpSpPr/>
              <p:nvPr/>
            </p:nvGrpSpPr>
            <p:grpSpPr>
              <a:xfrm>
                <a:off x="16961682" y="9118126"/>
                <a:ext cx="1324033" cy="1137687"/>
                <a:chOff x="16961682" y="9118126"/>
                <a:chExt cx="1324033" cy="1137687"/>
              </a:xfrm>
            </p:grpSpPr>
            <p:pic>
              <p:nvPicPr>
                <p:cNvPr id="20" name="Object 13">
                  <a:extLst>
                    <a:ext uri="{FF2B5EF4-FFF2-40B4-BE49-F238E27FC236}">
                      <a16:creationId xmlns:a16="http://schemas.microsoft.com/office/drawing/2014/main" id="{90445BAF-B0C1-43A1-ACC1-E5E2F888B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961682" y="9118126"/>
                  <a:ext cx="1324033" cy="11376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그룹 1006">
              <a:extLst>
                <a:ext uri="{FF2B5EF4-FFF2-40B4-BE49-F238E27FC236}">
                  <a16:creationId xmlns:a16="http://schemas.microsoft.com/office/drawing/2014/main" id="{87EFE9FA-31A6-4993-B639-3D4275D0A2E1}"/>
                </a:ext>
              </a:extLst>
            </p:cNvPr>
            <p:cNvGrpSpPr/>
            <p:nvPr/>
          </p:nvGrpSpPr>
          <p:grpSpPr>
            <a:xfrm>
              <a:off x="13896568" y="9013146"/>
              <a:ext cx="1400000" cy="1304762"/>
              <a:chOff x="13896568" y="9013146"/>
              <a:chExt cx="1400000" cy="1304762"/>
            </a:xfrm>
          </p:grpSpPr>
          <p:pic>
            <p:nvPicPr>
              <p:cNvPr id="16" name="Object 17">
                <a:extLst>
                  <a:ext uri="{FF2B5EF4-FFF2-40B4-BE49-F238E27FC236}">
                    <a16:creationId xmlns:a16="http://schemas.microsoft.com/office/drawing/2014/main" id="{DF476F29-3882-4DD8-93B0-44748B01C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96568" y="9013146"/>
                <a:ext cx="1400000" cy="1304762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290166-BB1D-4F83-9E9F-ED4F54252ADF}"/>
              </a:ext>
            </a:extLst>
          </p:cNvPr>
          <p:cNvSpPr txBox="1"/>
          <p:nvPr/>
        </p:nvSpPr>
        <p:spPr>
          <a:xfrm>
            <a:off x="2769103" y="2267324"/>
            <a:ext cx="4438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/>
              <a:t>Training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Hyper-Parameters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AD4899-8CA2-4097-8E75-59C4FD03F21C}"/>
              </a:ext>
            </a:extLst>
          </p:cNvPr>
          <p:cNvSpPr txBox="1"/>
          <p:nvPr/>
        </p:nvSpPr>
        <p:spPr>
          <a:xfrm>
            <a:off x="1431797" y="3537038"/>
            <a:ext cx="6043899" cy="3898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Batch size : 64 (Iteration :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Appox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1000)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Epochs : 30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Early Stopping Sounds : 10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Loss : Cross Entropy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Optimizer :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AdamW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* Learning Rate : 5e-4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* Weight Decay : 1e-4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963052-F478-4C16-AF96-9E3F07B18DCF}"/>
              </a:ext>
            </a:extLst>
          </p:cNvPr>
          <p:cNvSpPr txBox="1"/>
          <p:nvPr/>
        </p:nvSpPr>
        <p:spPr>
          <a:xfrm>
            <a:off x="11348449" y="2267324"/>
            <a:ext cx="38030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Evaluation Table</a:t>
            </a:r>
          </a:p>
        </p:txBody>
      </p:sp>
      <p:graphicFrame>
        <p:nvGraphicFramePr>
          <p:cNvPr id="7" name="표 18">
            <a:extLst>
              <a:ext uri="{FF2B5EF4-FFF2-40B4-BE49-F238E27FC236}">
                <a16:creationId xmlns:a16="http://schemas.microsoft.com/office/drawing/2014/main" id="{7BC211B0-F919-4052-88A2-94EDC5B71B79}"/>
              </a:ext>
            </a:extLst>
          </p:cNvPr>
          <p:cNvGraphicFramePr>
            <a:graphicFrameLocks noGrp="1"/>
          </p:cNvGraphicFramePr>
          <p:nvPr/>
        </p:nvGraphicFramePr>
        <p:xfrm>
          <a:off x="10562990" y="3537037"/>
          <a:ext cx="5940416" cy="4089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455">
                  <a:extLst>
                    <a:ext uri="{9D8B030D-6E8A-4147-A177-3AD203B41FA5}">
                      <a16:colId xmlns:a16="http://schemas.microsoft.com/office/drawing/2014/main" val="4040821347"/>
                    </a:ext>
                  </a:extLst>
                </a:gridCol>
                <a:gridCol w="2945961">
                  <a:extLst>
                    <a:ext uri="{9D8B030D-6E8A-4147-A177-3AD203B41FA5}">
                      <a16:colId xmlns:a16="http://schemas.microsoft.com/office/drawing/2014/main" val="4232047092"/>
                    </a:ext>
                  </a:extLst>
                </a:gridCol>
              </a:tblGrid>
              <a:tr h="1022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Loss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2.40039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02160"/>
                  </a:ext>
                </a:extLst>
              </a:tr>
              <a:tr h="1022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 Loss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2.57735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701342"/>
                  </a:ext>
                </a:extLst>
              </a:tr>
              <a:tr h="1022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Accuracy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71.33%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532953"/>
                  </a:ext>
                </a:extLst>
              </a:tr>
              <a:tr h="1022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 Accuracy</a:t>
                      </a:r>
                      <a:endParaRPr lang="ko-KR" altLang="en-US" sz="24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72.64%</a:t>
                      </a:r>
                      <a:endParaRPr lang="ko-KR" altLang="en-US" sz="24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111342"/>
                  </a:ext>
                </a:extLst>
              </a:tr>
            </a:tbl>
          </a:graphicData>
        </a:graphic>
      </p:graphicFrame>
      <p:pic>
        <p:nvPicPr>
          <p:cNvPr id="1026" name="Picture 2" descr="체크 표시 - 무료 ui개 아이콘">
            <a:extLst>
              <a:ext uri="{FF2B5EF4-FFF2-40B4-BE49-F238E27FC236}">
                <a16:creationId xmlns:a16="http://schemas.microsoft.com/office/drawing/2014/main" id="{BE05FA6F-D9DC-42EB-8E5D-BEA373060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90" y="2100458"/>
            <a:ext cx="834753" cy="8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체크 표시 - 무료 ui개 아이콘">
            <a:extLst>
              <a:ext uri="{FF2B5EF4-FFF2-40B4-BE49-F238E27FC236}">
                <a16:creationId xmlns:a16="http://schemas.microsoft.com/office/drawing/2014/main" id="{DB8F5271-C765-45F6-BA21-B4B19DA29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08" y="2124912"/>
            <a:ext cx="834753" cy="8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D58D00-2790-4B6A-9AB7-7144132D9FAD}"/>
              </a:ext>
            </a:extLst>
          </p:cNvPr>
          <p:cNvSpPr txBox="1"/>
          <p:nvPr/>
        </p:nvSpPr>
        <p:spPr>
          <a:xfrm>
            <a:off x="537221" y="765066"/>
            <a:ext cx="12936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 아키텍처 </a:t>
            </a:r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 </a:t>
            </a:r>
            <a:r>
              <a:rPr lang="ko-KR" altLang="en-US" sz="4000" dirty="0" err="1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하이퍼파라미터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및 평가 결과</a:t>
            </a:r>
          </a:p>
        </p:txBody>
      </p:sp>
    </p:spTree>
    <p:extLst>
      <p:ext uri="{BB962C8B-B14F-4D97-AF65-F5344CB8AC3E}">
        <p14:creationId xmlns:p14="http://schemas.microsoft.com/office/powerpoint/2010/main" val="210340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4571" y="0"/>
            <a:ext cx="2748753" cy="10285714"/>
            <a:chOff x="-1224571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24571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58171" y="-1478476"/>
            <a:ext cx="18685714" cy="3038095"/>
            <a:chOff x="-2758171" y="-1478476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58171" y="-1478476"/>
              <a:ext cx="18685714" cy="303809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AC784F-7E57-42CB-84D3-8B62603260A5}"/>
              </a:ext>
            </a:extLst>
          </p:cNvPr>
          <p:cNvGrpSpPr/>
          <p:nvPr/>
        </p:nvGrpSpPr>
        <p:grpSpPr>
          <a:xfrm>
            <a:off x="3481848" y="4383264"/>
            <a:ext cx="11322018" cy="1519187"/>
            <a:chOff x="3481848" y="4383264"/>
            <a:chExt cx="11322018" cy="15191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81848" y="4383264"/>
              <a:ext cx="11322018" cy="1519187"/>
              <a:chOff x="3481848" y="4383264"/>
              <a:chExt cx="11322018" cy="151918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080002" y="3722830"/>
                <a:ext cx="22644036" cy="303837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81848" y="4383264"/>
                <a:ext cx="11322018" cy="1519187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4E2C5C-EBDB-470A-BA0D-B0B776DB9E30}"/>
                </a:ext>
              </a:extLst>
            </p:cNvPr>
            <p:cNvSpPr txBox="1"/>
            <p:nvPr/>
          </p:nvSpPr>
          <p:spPr>
            <a:xfrm>
              <a:off x="7619843" y="4780352"/>
              <a:ext cx="30460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rgbClr val="38548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 배경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905DB61-3FC7-4F75-87BB-E1B16F7AC4F0}"/>
              </a:ext>
            </a:extLst>
          </p:cNvPr>
          <p:cNvGrpSpPr/>
          <p:nvPr/>
        </p:nvGrpSpPr>
        <p:grpSpPr>
          <a:xfrm>
            <a:off x="-46004" y="0"/>
            <a:ext cx="18334004" cy="10317908"/>
            <a:chOff x="0" y="0"/>
            <a:chExt cx="18334004" cy="10317908"/>
          </a:xfrm>
        </p:grpSpPr>
        <p:grpSp>
          <p:nvGrpSpPr>
            <p:cNvPr id="6" name="그룹 1001">
              <a:extLst>
                <a:ext uri="{FF2B5EF4-FFF2-40B4-BE49-F238E27FC236}">
                  <a16:creationId xmlns:a16="http://schemas.microsoft.com/office/drawing/2014/main" id="{14827689-D358-420E-A610-0F635E7A2051}"/>
                </a:ext>
              </a:extLst>
            </p:cNvPr>
            <p:cNvGrpSpPr/>
            <p:nvPr/>
          </p:nvGrpSpPr>
          <p:grpSpPr>
            <a:xfrm>
              <a:off x="0" y="1286"/>
              <a:ext cx="18285714" cy="10285714"/>
              <a:chOff x="0" y="0"/>
              <a:chExt cx="18285714" cy="10285714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id="{6BECBDC9-FD28-4727-BDBB-73294CC82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7" name="그룹 1002">
              <a:extLst>
                <a:ext uri="{FF2B5EF4-FFF2-40B4-BE49-F238E27FC236}">
                  <a16:creationId xmlns:a16="http://schemas.microsoft.com/office/drawing/2014/main" id="{11F5F7EB-2468-4E0C-982F-B8EFD8334579}"/>
                </a:ext>
              </a:extLst>
            </p:cNvPr>
            <p:cNvGrpSpPr/>
            <p:nvPr/>
          </p:nvGrpSpPr>
          <p:grpSpPr>
            <a:xfrm>
              <a:off x="0" y="0"/>
              <a:ext cx="18334004" cy="9597322"/>
              <a:chOff x="-48290" y="0"/>
              <a:chExt cx="18334004" cy="9597322"/>
            </a:xfrm>
          </p:grpSpPr>
          <p:pic>
            <p:nvPicPr>
              <p:cNvPr id="15" name="Object 5">
                <a:extLst>
                  <a:ext uri="{FF2B5EF4-FFF2-40B4-BE49-F238E27FC236}">
                    <a16:creationId xmlns:a16="http://schemas.microsoft.com/office/drawing/2014/main" id="{567EBB4E-51C4-4C15-AD4A-C362E6C26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8290" y="0"/>
                <a:ext cx="18334004" cy="9597322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20E9E056-DB0E-4A9D-8C1B-F3A4D9959E8D}"/>
                </a:ext>
              </a:extLst>
            </p:cNvPr>
            <p:cNvGrpSpPr/>
            <p:nvPr/>
          </p:nvGrpSpPr>
          <p:grpSpPr>
            <a:xfrm>
              <a:off x="15296568" y="8216300"/>
              <a:ext cx="2989146" cy="2069414"/>
              <a:chOff x="15296568" y="8216300"/>
              <a:chExt cx="2989146" cy="2069414"/>
            </a:xfrm>
          </p:grpSpPr>
          <p:grpSp>
            <p:nvGrpSpPr>
              <p:cNvPr id="11" name="그룹 1004">
                <a:extLst>
                  <a:ext uri="{FF2B5EF4-FFF2-40B4-BE49-F238E27FC236}">
                    <a16:creationId xmlns:a16="http://schemas.microsoft.com/office/drawing/2014/main" id="{CBFAE4C6-AC2E-4BB6-907F-FEAE4C87BED1}"/>
                  </a:ext>
                </a:extLst>
              </p:cNvPr>
              <p:cNvGrpSpPr/>
              <p:nvPr/>
            </p:nvGrpSpPr>
            <p:grpSpPr>
              <a:xfrm>
                <a:off x="15296568" y="8216300"/>
                <a:ext cx="2393066" cy="2069414"/>
                <a:chOff x="15296568" y="8216300"/>
                <a:chExt cx="2393066" cy="2069414"/>
              </a:xfrm>
            </p:grpSpPr>
            <p:pic>
              <p:nvPicPr>
                <p:cNvPr id="14" name="Object 10">
                  <a:extLst>
                    <a:ext uri="{FF2B5EF4-FFF2-40B4-BE49-F238E27FC236}">
                      <a16:creationId xmlns:a16="http://schemas.microsoft.com/office/drawing/2014/main" id="{20A0CF64-934B-4B03-AEBB-AA41D9C56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6568" y="8216300"/>
                  <a:ext cx="2393066" cy="206941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005">
                <a:extLst>
                  <a:ext uri="{FF2B5EF4-FFF2-40B4-BE49-F238E27FC236}">
                    <a16:creationId xmlns:a16="http://schemas.microsoft.com/office/drawing/2014/main" id="{98CA641B-3425-4B55-9FC1-5BB8691A687F}"/>
                  </a:ext>
                </a:extLst>
              </p:cNvPr>
              <p:cNvGrpSpPr/>
              <p:nvPr/>
            </p:nvGrpSpPr>
            <p:grpSpPr>
              <a:xfrm>
                <a:off x="16961682" y="9118126"/>
                <a:ext cx="1324033" cy="1137687"/>
                <a:chOff x="16961682" y="9118126"/>
                <a:chExt cx="1324033" cy="1137687"/>
              </a:xfrm>
            </p:grpSpPr>
            <p:pic>
              <p:nvPicPr>
                <p:cNvPr id="13" name="Object 13">
                  <a:extLst>
                    <a:ext uri="{FF2B5EF4-FFF2-40B4-BE49-F238E27FC236}">
                      <a16:creationId xmlns:a16="http://schemas.microsoft.com/office/drawing/2014/main" id="{1B57F42C-698B-495F-B792-EB1900A48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961682" y="9118126"/>
                  <a:ext cx="1324033" cy="11376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그룹 1006">
              <a:extLst>
                <a:ext uri="{FF2B5EF4-FFF2-40B4-BE49-F238E27FC236}">
                  <a16:creationId xmlns:a16="http://schemas.microsoft.com/office/drawing/2014/main" id="{C64A397D-B777-462E-80D5-33C413616523}"/>
                </a:ext>
              </a:extLst>
            </p:cNvPr>
            <p:cNvGrpSpPr/>
            <p:nvPr/>
          </p:nvGrpSpPr>
          <p:grpSpPr>
            <a:xfrm>
              <a:off x="13896568" y="9013146"/>
              <a:ext cx="1400000" cy="1304762"/>
              <a:chOff x="13896568" y="9013146"/>
              <a:chExt cx="1400000" cy="1304762"/>
            </a:xfrm>
          </p:grpSpPr>
          <p:pic>
            <p:nvPicPr>
              <p:cNvPr id="10" name="Object 17">
                <a:extLst>
                  <a:ext uri="{FF2B5EF4-FFF2-40B4-BE49-F238E27FC236}">
                    <a16:creationId xmlns:a16="http://schemas.microsoft.com/office/drawing/2014/main" id="{F5EB357E-273B-40F1-AB03-97A17207D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96568" y="9013146"/>
                <a:ext cx="1400000" cy="1304762"/>
              </a:xfrm>
              <a:prstGeom prst="rect">
                <a:avLst/>
              </a:prstGeom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1578CFC-E54C-418A-A074-1EEC82332BAD}"/>
              </a:ext>
            </a:extLst>
          </p:cNvPr>
          <p:cNvSpPr txBox="1"/>
          <p:nvPr/>
        </p:nvSpPr>
        <p:spPr>
          <a:xfrm>
            <a:off x="1514344" y="2962143"/>
            <a:ext cx="15305315" cy="27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그다음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수요일 오후에 이러한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OECD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과학기술 장관회의 결과를 모아서 ‘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대전선언문’이라는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형식으로 발표하게 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OECD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과기장관회의에 이어서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OECD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내에 과학기술정책위원회가 있습니다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세계과학정상회의 마지막 날은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OECD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과학기술 장관회의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과학기술포럼의 결과를 우리가 집대성을 해서 한 번 더 과학기술을 통해서 한번 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도약을 해보자고 하는 대한민국 과학발전 대토론회를 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관련되는 우리 과학기술계의 주요한 분들이 다 오셔서 논의를 하게 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EC720-A5D8-4D28-8D21-C05DC4BABF52}"/>
              </a:ext>
            </a:extLst>
          </p:cNvPr>
          <p:cNvSpPr txBox="1"/>
          <p:nvPr/>
        </p:nvSpPr>
        <p:spPr>
          <a:xfrm>
            <a:off x="1514344" y="6820964"/>
            <a:ext cx="1812916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과학기술장관들이 논의한 결과를 토대로 하여튼 협의를 거쳐서 대전선언문을 확정해서 발표하게 됩니다</a:t>
            </a:r>
          </a:p>
        </p:txBody>
      </p:sp>
      <p:pic>
        <p:nvPicPr>
          <p:cNvPr id="24" name="Picture 2" descr="체크 표시 - 무료 ui개 아이콘">
            <a:extLst>
              <a:ext uri="{FF2B5EF4-FFF2-40B4-BE49-F238E27FC236}">
                <a16:creationId xmlns:a16="http://schemas.microsoft.com/office/drawing/2014/main" id="{8F22981D-67A3-40CC-A9CA-D6B90F2C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44" y="2312243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AD4D12-305D-4746-8530-05599A034D7D}"/>
              </a:ext>
            </a:extLst>
          </p:cNvPr>
          <p:cNvSpPr txBox="1"/>
          <p:nvPr/>
        </p:nvSpPr>
        <p:spPr>
          <a:xfrm>
            <a:off x="2299378" y="2391789"/>
            <a:ext cx="220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요약된 본문</a:t>
            </a:r>
          </a:p>
        </p:txBody>
      </p:sp>
      <p:pic>
        <p:nvPicPr>
          <p:cNvPr id="27" name="Picture 2" descr="체크 표시 - 무료 ui개 아이콘">
            <a:extLst>
              <a:ext uri="{FF2B5EF4-FFF2-40B4-BE49-F238E27FC236}">
                <a16:creationId xmlns:a16="http://schemas.microsoft.com/office/drawing/2014/main" id="{14D43D56-5582-44BA-A963-1FB336C1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44" y="6212284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A0E681-726B-481D-B49A-F916E7F6E27C}"/>
              </a:ext>
            </a:extLst>
          </p:cNvPr>
          <p:cNvSpPr txBox="1"/>
          <p:nvPr/>
        </p:nvSpPr>
        <p:spPr>
          <a:xfrm>
            <a:off x="2299378" y="6291830"/>
            <a:ext cx="220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요약문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8E3B2-A6B6-47EC-B4FD-FC8D39CBE64C}"/>
              </a:ext>
            </a:extLst>
          </p:cNvPr>
          <p:cNvSpPr txBox="1"/>
          <p:nvPr/>
        </p:nvSpPr>
        <p:spPr>
          <a:xfrm>
            <a:off x="537221" y="765066"/>
            <a:ext cx="13080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 아키텍처 </a:t>
            </a:r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검증 데이터 추론 및 오프라인 평가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D3E59-79AE-4CCA-BCEB-33B619A60648}"/>
              </a:ext>
            </a:extLst>
          </p:cNvPr>
          <p:cNvSpPr txBox="1"/>
          <p:nvPr/>
        </p:nvSpPr>
        <p:spPr>
          <a:xfrm>
            <a:off x="1328670" y="1507167"/>
            <a:ext cx="5372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추론 결과 예시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Best Case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24A648-284A-419A-8148-4D5AF8721F43}"/>
              </a:ext>
            </a:extLst>
          </p:cNvPr>
          <p:cNvGrpSpPr/>
          <p:nvPr/>
        </p:nvGrpSpPr>
        <p:grpSpPr>
          <a:xfrm>
            <a:off x="838200" y="1576116"/>
            <a:ext cx="391269" cy="354547"/>
            <a:chOff x="519581" y="3779369"/>
            <a:chExt cx="409524" cy="380952"/>
          </a:xfrm>
        </p:grpSpPr>
        <p:pic>
          <p:nvPicPr>
            <p:cNvPr id="32" name="Object 24">
              <a:extLst>
                <a:ext uri="{FF2B5EF4-FFF2-40B4-BE49-F238E27FC236}">
                  <a16:creationId xmlns:a16="http://schemas.microsoft.com/office/drawing/2014/main" id="{581C1985-7F4F-43AB-A4FE-CF9D0D8C2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81" y="3779369"/>
              <a:ext cx="409524" cy="38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391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E172357-F09D-4298-A8CA-A93FDA1237B4}"/>
              </a:ext>
            </a:extLst>
          </p:cNvPr>
          <p:cNvGrpSpPr/>
          <p:nvPr/>
        </p:nvGrpSpPr>
        <p:grpSpPr>
          <a:xfrm>
            <a:off x="0" y="0"/>
            <a:ext cx="18334004" cy="10317908"/>
            <a:chOff x="0" y="0"/>
            <a:chExt cx="18334004" cy="10317908"/>
          </a:xfrm>
        </p:grpSpPr>
        <p:grpSp>
          <p:nvGrpSpPr>
            <p:cNvPr id="7" name="그룹 1001">
              <a:extLst>
                <a:ext uri="{FF2B5EF4-FFF2-40B4-BE49-F238E27FC236}">
                  <a16:creationId xmlns:a16="http://schemas.microsoft.com/office/drawing/2014/main" id="{615F953D-322A-44EA-9904-3E3A5B0E90A9}"/>
                </a:ext>
              </a:extLst>
            </p:cNvPr>
            <p:cNvGrpSpPr/>
            <p:nvPr/>
          </p:nvGrpSpPr>
          <p:grpSpPr>
            <a:xfrm>
              <a:off x="0" y="1286"/>
              <a:ext cx="18285714" cy="10285714"/>
              <a:chOff x="0" y="0"/>
              <a:chExt cx="18285714" cy="10285714"/>
            </a:xfrm>
          </p:grpSpPr>
          <p:pic>
            <p:nvPicPr>
              <p:cNvPr id="17" name="Object 2">
                <a:extLst>
                  <a:ext uri="{FF2B5EF4-FFF2-40B4-BE49-F238E27FC236}">
                    <a16:creationId xmlns:a16="http://schemas.microsoft.com/office/drawing/2014/main" id="{CE5632BC-1F2A-4AD4-B07C-5455F3982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8" name="그룹 1002">
              <a:extLst>
                <a:ext uri="{FF2B5EF4-FFF2-40B4-BE49-F238E27FC236}">
                  <a16:creationId xmlns:a16="http://schemas.microsoft.com/office/drawing/2014/main" id="{EADDAC96-06CA-40AA-897B-167274750657}"/>
                </a:ext>
              </a:extLst>
            </p:cNvPr>
            <p:cNvGrpSpPr/>
            <p:nvPr/>
          </p:nvGrpSpPr>
          <p:grpSpPr>
            <a:xfrm>
              <a:off x="0" y="0"/>
              <a:ext cx="18334004" cy="9597322"/>
              <a:chOff x="-48290" y="0"/>
              <a:chExt cx="18334004" cy="9597322"/>
            </a:xfrm>
          </p:grpSpPr>
          <p:pic>
            <p:nvPicPr>
              <p:cNvPr id="16" name="Object 5">
                <a:extLst>
                  <a:ext uri="{FF2B5EF4-FFF2-40B4-BE49-F238E27FC236}">
                    <a16:creationId xmlns:a16="http://schemas.microsoft.com/office/drawing/2014/main" id="{690E8959-4201-415D-88F2-589934C8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8290" y="0"/>
                <a:ext cx="18334004" cy="9597322"/>
              </a:xfrm>
              <a:prstGeom prst="rect">
                <a:avLst/>
              </a:prstGeom>
            </p:spPr>
          </p:pic>
        </p:grpSp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78CB4024-0F41-40D6-9389-62CEA7D34DE7}"/>
                </a:ext>
              </a:extLst>
            </p:cNvPr>
            <p:cNvGrpSpPr/>
            <p:nvPr/>
          </p:nvGrpSpPr>
          <p:grpSpPr>
            <a:xfrm>
              <a:off x="15296568" y="8216300"/>
              <a:ext cx="2989146" cy="2069414"/>
              <a:chOff x="15296568" y="8216300"/>
              <a:chExt cx="2989146" cy="2069414"/>
            </a:xfrm>
          </p:grpSpPr>
          <p:grpSp>
            <p:nvGrpSpPr>
              <p:cNvPr id="12" name="그룹 1004">
                <a:extLst>
                  <a:ext uri="{FF2B5EF4-FFF2-40B4-BE49-F238E27FC236}">
                    <a16:creationId xmlns:a16="http://schemas.microsoft.com/office/drawing/2014/main" id="{1353A5FD-650A-4DD0-A9FE-B56479002430}"/>
                  </a:ext>
                </a:extLst>
              </p:cNvPr>
              <p:cNvGrpSpPr/>
              <p:nvPr/>
            </p:nvGrpSpPr>
            <p:grpSpPr>
              <a:xfrm>
                <a:off x="15296568" y="8216300"/>
                <a:ext cx="2393066" cy="2069414"/>
                <a:chOff x="15296568" y="8216300"/>
                <a:chExt cx="2393066" cy="2069414"/>
              </a:xfrm>
            </p:grpSpPr>
            <p:pic>
              <p:nvPicPr>
                <p:cNvPr id="15" name="Object 10">
                  <a:extLst>
                    <a:ext uri="{FF2B5EF4-FFF2-40B4-BE49-F238E27FC236}">
                      <a16:creationId xmlns:a16="http://schemas.microsoft.com/office/drawing/2014/main" id="{143C892D-01E2-43B8-86E4-06FCCB7C9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6568" y="8216300"/>
                  <a:ext cx="2393066" cy="2069414"/>
                </a:xfrm>
                <a:prstGeom prst="rect">
                  <a:avLst/>
                </a:prstGeom>
              </p:spPr>
            </p:pic>
          </p:grpSp>
          <p:grpSp>
            <p:nvGrpSpPr>
              <p:cNvPr id="13" name="그룹 1005">
                <a:extLst>
                  <a:ext uri="{FF2B5EF4-FFF2-40B4-BE49-F238E27FC236}">
                    <a16:creationId xmlns:a16="http://schemas.microsoft.com/office/drawing/2014/main" id="{CD13EBD4-698E-43D3-8E03-8B75390C0F91}"/>
                  </a:ext>
                </a:extLst>
              </p:cNvPr>
              <p:cNvGrpSpPr/>
              <p:nvPr/>
            </p:nvGrpSpPr>
            <p:grpSpPr>
              <a:xfrm>
                <a:off x="16961682" y="9118126"/>
                <a:ext cx="1324033" cy="1137687"/>
                <a:chOff x="16961682" y="9118126"/>
                <a:chExt cx="1324033" cy="1137687"/>
              </a:xfrm>
            </p:grpSpPr>
            <p:pic>
              <p:nvPicPr>
                <p:cNvPr id="14" name="Object 13">
                  <a:extLst>
                    <a:ext uri="{FF2B5EF4-FFF2-40B4-BE49-F238E27FC236}">
                      <a16:creationId xmlns:a16="http://schemas.microsoft.com/office/drawing/2014/main" id="{FFE057D2-57F3-4B07-BE66-5669066FDF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961682" y="9118126"/>
                  <a:ext cx="1324033" cy="11376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" name="그룹 1006">
              <a:extLst>
                <a:ext uri="{FF2B5EF4-FFF2-40B4-BE49-F238E27FC236}">
                  <a16:creationId xmlns:a16="http://schemas.microsoft.com/office/drawing/2014/main" id="{5E0AE324-17EA-40F9-8410-4C1AD30FB47A}"/>
                </a:ext>
              </a:extLst>
            </p:cNvPr>
            <p:cNvGrpSpPr/>
            <p:nvPr/>
          </p:nvGrpSpPr>
          <p:grpSpPr>
            <a:xfrm>
              <a:off x="13896568" y="9013146"/>
              <a:ext cx="1400000" cy="1304762"/>
              <a:chOff x="13896568" y="9013146"/>
              <a:chExt cx="1400000" cy="1304762"/>
            </a:xfrm>
          </p:grpSpPr>
          <p:pic>
            <p:nvPicPr>
              <p:cNvPr id="11" name="Object 17">
                <a:extLst>
                  <a:ext uri="{FF2B5EF4-FFF2-40B4-BE49-F238E27FC236}">
                    <a16:creationId xmlns:a16="http://schemas.microsoft.com/office/drawing/2014/main" id="{E9911BC9-2E5C-41C1-8D6D-CFAA4BACD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96568" y="9013146"/>
                <a:ext cx="1400000" cy="1304762"/>
              </a:xfrm>
              <a:prstGeom prst="rect">
                <a:avLst/>
              </a:prstGeom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1578CFC-E54C-418A-A074-1EEC82332BAD}"/>
              </a:ext>
            </a:extLst>
          </p:cNvPr>
          <p:cNvSpPr txBox="1"/>
          <p:nvPr/>
        </p:nvSpPr>
        <p:spPr>
          <a:xfrm>
            <a:off x="1491343" y="3116936"/>
            <a:ext cx="15305315" cy="1140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콘텐츠산업의 혁신성장을 주도하는 창의인재 양성 관련입니다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우선 영화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방송영상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등 분야별 특성을 반영한 맞춤형 교육과정을 운영합니다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EC720-A5D8-4D28-8D21-C05DC4BABF52}"/>
              </a:ext>
            </a:extLst>
          </p:cNvPr>
          <p:cNvSpPr txBox="1"/>
          <p:nvPr/>
        </p:nvSpPr>
        <p:spPr>
          <a:xfrm>
            <a:off x="1472293" y="5429854"/>
            <a:ext cx="16217341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콘텐츠산업 경쟁력 강화를 위한 일자리 창출을 위해 콘텐츠 기업의 성장단계별 맞춤형 창업 지원을 지속하고 콘텐츠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A859F-309F-43CE-BAD1-A782ABC327B8}"/>
              </a:ext>
            </a:extLst>
          </p:cNvPr>
          <p:cNvSpPr txBox="1"/>
          <p:nvPr/>
        </p:nvSpPr>
        <p:spPr>
          <a:xfrm>
            <a:off x="1491343" y="7177682"/>
            <a:ext cx="1547033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문장이 어디서 마쳤는지 그에 대한 위치를 </a:t>
            </a:r>
            <a:r>
              <a:rPr lang="ko-KR" altLang="en-US" sz="2400" b="1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2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및 토큰화 과정에서 반영하지 않았기 때문인 것으로 추정 </a:t>
            </a:r>
          </a:p>
        </p:txBody>
      </p:sp>
      <p:pic>
        <p:nvPicPr>
          <p:cNvPr id="20" name="Picture 2" descr="체크 표시 - 무료 ui개 아이콘">
            <a:extLst>
              <a:ext uri="{FF2B5EF4-FFF2-40B4-BE49-F238E27FC236}">
                <a16:creationId xmlns:a16="http://schemas.microsoft.com/office/drawing/2014/main" id="{D605607A-5BF2-455C-B494-870565C1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44" y="2312243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48C669F-91F0-4F5E-B352-358033625980}"/>
              </a:ext>
            </a:extLst>
          </p:cNvPr>
          <p:cNvSpPr txBox="1"/>
          <p:nvPr/>
        </p:nvSpPr>
        <p:spPr>
          <a:xfrm>
            <a:off x="2299378" y="2391789"/>
            <a:ext cx="220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요약된 본문</a:t>
            </a:r>
          </a:p>
        </p:txBody>
      </p:sp>
      <p:pic>
        <p:nvPicPr>
          <p:cNvPr id="23" name="Picture 2" descr="체크 표시 - 무료 ui개 아이콘">
            <a:extLst>
              <a:ext uri="{FF2B5EF4-FFF2-40B4-BE49-F238E27FC236}">
                <a16:creationId xmlns:a16="http://schemas.microsoft.com/office/drawing/2014/main" id="{6963A50E-C5A6-4CA5-B76E-D81994E2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44" y="4610100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A3742C-3E5F-47D2-96A8-E211ACBFACFB}"/>
              </a:ext>
            </a:extLst>
          </p:cNvPr>
          <p:cNvSpPr txBox="1"/>
          <p:nvPr/>
        </p:nvSpPr>
        <p:spPr>
          <a:xfrm>
            <a:off x="2299378" y="4689646"/>
            <a:ext cx="220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요약문</a:t>
            </a:r>
          </a:p>
        </p:txBody>
      </p:sp>
      <p:pic>
        <p:nvPicPr>
          <p:cNvPr id="28" name="Picture 2" descr="체크 표시 - 무료 ui개 아이콘">
            <a:extLst>
              <a:ext uri="{FF2B5EF4-FFF2-40B4-BE49-F238E27FC236}">
                <a16:creationId xmlns:a16="http://schemas.microsoft.com/office/drawing/2014/main" id="{712AC7BD-C879-49B1-96C5-974CE9174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44" y="6341284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F0995D-29A7-484F-8757-3C54DD5F1F70}"/>
              </a:ext>
            </a:extLst>
          </p:cNvPr>
          <p:cNvSpPr txBox="1"/>
          <p:nvPr/>
        </p:nvSpPr>
        <p:spPr>
          <a:xfrm>
            <a:off x="2299378" y="6420830"/>
            <a:ext cx="220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EE1E4D-25FE-4938-8B02-0F516F653E63}"/>
              </a:ext>
            </a:extLst>
          </p:cNvPr>
          <p:cNvSpPr txBox="1"/>
          <p:nvPr/>
        </p:nvSpPr>
        <p:spPr>
          <a:xfrm>
            <a:off x="537221" y="765066"/>
            <a:ext cx="13080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 아키텍처 </a:t>
            </a:r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검증 데이터 추론 및 오프라인 평가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B29933-00E4-4471-96B2-3564F83BA7DE}"/>
              </a:ext>
            </a:extLst>
          </p:cNvPr>
          <p:cNvSpPr txBox="1"/>
          <p:nvPr/>
        </p:nvSpPr>
        <p:spPr>
          <a:xfrm>
            <a:off x="1328670" y="1507167"/>
            <a:ext cx="5372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추론 결과 예시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Bad Case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111D810-7C47-4513-9ABB-485CE3DD04CD}"/>
              </a:ext>
            </a:extLst>
          </p:cNvPr>
          <p:cNvGrpSpPr/>
          <p:nvPr/>
        </p:nvGrpSpPr>
        <p:grpSpPr>
          <a:xfrm>
            <a:off x="838200" y="1576116"/>
            <a:ext cx="391269" cy="354547"/>
            <a:chOff x="519581" y="3779369"/>
            <a:chExt cx="409524" cy="380952"/>
          </a:xfrm>
        </p:grpSpPr>
        <p:pic>
          <p:nvPicPr>
            <p:cNvPr id="33" name="Object 24">
              <a:extLst>
                <a:ext uri="{FF2B5EF4-FFF2-40B4-BE49-F238E27FC236}">
                  <a16:creationId xmlns:a16="http://schemas.microsoft.com/office/drawing/2014/main" id="{CD228CF5-A917-4876-BF53-EB936F448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81" y="3779369"/>
              <a:ext cx="409524" cy="38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247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C252F5B-1459-4762-857D-539E1936B44F}"/>
              </a:ext>
            </a:extLst>
          </p:cNvPr>
          <p:cNvGrpSpPr/>
          <p:nvPr/>
        </p:nvGrpSpPr>
        <p:grpSpPr>
          <a:xfrm>
            <a:off x="0" y="0"/>
            <a:ext cx="18334004" cy="10317908"/>
            <a:chOff x="0" y="0"/>
            <a:chExt cx="18334004" cy="10317908"/>
          </a:xfrm>
        </p:grpSpPr>
        <p:grpSp>
          <p:nvGrpSpPr>
            <p:cNvPr id="7" name="그룹 1001">
              <a:extLst>
                <a:ext uri="{FF2B5EF4-FFF2-40B4-BE49-F238E27FC236}">
                  <a16:creationId xmlns:a16="http://schemas.microsoft.com/office/drawing/2014/main" id="{7E342C86-A536-4467-9A9C-6CE19065D482}"/>
                </a:ext>
              </a:extLst>
            </p:cNvPr>
            <p:cNvGrpSpPr/>
            <p:nvPr/>
          </p:nvGrpSpPr>
          <p:grpSpPr>
            <a:xfrm>
              <a:off x="0" y="1286"/>
              <a:ext cx="18285714" cy="10285714"/>
              <a:chOff x="0" y="0"/>
              <a:chExt cx="18285714" cy="10285714"/>
            </a:xfrm>
          </p:grpSpPr>
          <p:pic>
            <p:nvPicPr>
              <p:cNvPr id="17" name="Object 2">
                <a:extLst>
                  <a:ext uri="{FF2B5EF4-FFF2-40B4-BE49-F238E27FC236}">
                    <a16:creationId xmlns:a16="http://schemas.microsoft.com/office/drawing/2014/main" id="{D6225D2F-89B3-4DCE-9F1B-08E4D3B2E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8" name="그룹 1002">
              <a:extLst>
                <a:ext uri="{FF2B5EF4-FFF2-40B4-BE49-F238E27FC236}">
                  <a16:creationId xmlns:a16="http://schemas.microsoft.com/office/drawing/2014/main" id="{C65961B6-6570-4E37-A4A9-F4A77F3F4846}"/>
                </a:ext>
              </a:extLst>
            </p:cNvPr>
            <p:cNvGrpSpPr/>
            <p:nvPr/>
          </p:nvGrpSpPr>
          <p:grpSpPr>
            <a:xfrm>
              <a:off x="0" y="0"/>
              <a:ext cx="18334004" cy="9597322"/>
              <a:chOff x="-48290" y="0"/>
              <a:chExt cx="18334004" cy="9597322"/>
            </a:xfrm>
          </p:grpSpPr>
          <p:pic>
            <p:nvPicPr>
              <p:cNvPr id="16" name="Object 5">
                <a:extLst>
                  <a:ext uri="{FF2B5EF4-FFF2-40B4-BE49-F238E27FC236}">
                    <a16:creationId xmlns:a16="http://schemas.microsoft.com/office/drawing/2014/main" id="{5874B69E-3BB3-4689-B72E-8550101C3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8290" y="0"/>
                <a:ext cx="18334004" cy="9597322"/>
              </a:xfrm>
              <a:prstGeom prst="rect">
                <a:avLst/>
              </a:prstGeom>
            </p:spPr>
          </p:pic>
        </p:grpSp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EDF11B5D-6D11-4E7A-93CC-65955216B4AE}"/>
                </a:ext>
              </a:extLst>
            </p:cNvPr>
            <p:cNvGrpSpPr/>
            <p:nvPr/>
          </p:nvGrpSpPr>
          <p:grpSpPr>
            <a:xfrm>
              <a:off x="15296568" y="8216300"/>
              <a:ext cx="2989146" cy="2069414"/>
              <a:chOff x="15296568" y="8216300"/>
              <a:chExt cx="2989146" cy="2069414"/>
            </a:xfrm>
          </p:grpSpPr>
          <p:grpSp>
            <p:nvGrpSpPr>
              <p:cNvPr id="12" name="그룹 1004">
                <a:extLst>
                  <a:ext uri="{FF2B5EF4-FFF2-40B4-BE49-F238E27FC236}">
                    <a16:creationId xmlns:a16="http://schemas.microsoft.com/office/drawing/2014/main" id="{AB7A574E-924F-4FB9-8631-0240097B57BB}"/>
                  </a:ext>
                </a:extLst>
              </p:cNvPr>
              <p:cNvGrpSpPr/>
              <p:nvPr/>
            </p:nvGrpSpPr>
            <p:grpSpPr>
              <a:xfrm>
                <a:off x="15296568" y="8216300"/>
                <a:ext cx="2393066" cy="2069414"/>
                <a:chOff x="15296568" y="8216300"/>
                <a:chExt cx="2393066" cy="2069414"/>
              </a:xfrm>
            </p:grpSpPr>
            <p:pic>
              <p:nvPicPr>
                <p:cNvPr id="15" name="Object 10">
                  <a:extLst>
                    <a:ext uri="{FF2B5EF4-FFF2-40B4-BE49-F238E27FC236}">
                      <a16:creationId xmlns:a16="http://schemas.microsoft.com/office/drawing/2014/main" id="{7A84B29E-EEDC-4DFA-80FC-712ECC58F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96568" y="8216300"/>
                  <a:ext cx="2393066" cy="2069414"/>
                </a:xfrm>
                <a:prstGeom prst="rect">
                  <a:avLst/>
                </a:prstGeom>
              </p:spPr>
            </p:pic>
          </p:grpSp>
          <p:grpSp>
            <p:nvGrpSpPr>
              <p:cNvPr id="13" name="그룹 1005">
                <a:extLst>
                  <a:ext uri="{FF2B5EF4-FFF2-40B4-BE49-F238E27FC236}">
                    <a16:creationId xmlns:a16="http://schemas.microsoft.com/office/drawing/2014/main" id="{CD221927-CA3F-430A-9DF9-399FAB73C389}"/>
                  </a:ext>
                </a:extLst>
              </p:cNvPr>
              <p:cNvGrpSpPr/>
              <p:nvPr/>
            </p:nvGrpSpPr>
            <p:grpSpPr>
              <a:xfrm>
                <a:off x="16961682" y="9118126"/>
                <a:ext cx="1324033" cy="1137687"/>
                <a:chOff x="16961682" y="9118126"/>
                <a:chExt cx="1324033" cy="1137687"/>
              </a:xfrm>
            </p:grpSpPr>
            <p:pic>
              <p:nvPicPr>
                <p:cNvPr id="14" name="Object 13">
                  <a:extLst>
                    <a:ext uri="{FF2B5EF4-FFF2-40B4-BE49-F238E27FC236}">
                      <a16:creationId xmlns:a16="http://schemas.microsoft.com/office/drawing/2014/main" id="{C2C9BB14-728A-4A9F-9754-3BC81200B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961682" y="9118126"/>
                  <a:ext cx="1324033" cy="11376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" name="그룹 1006">
              <a:extLst>
                <a:ext uri="{FF2B5EF4-FFF2-40B4-BE49-F238E27FC236}">
                  <a16:creationId xmlns:a16="http://schemas.microsoft.com/office/drawing/2014/main" id="{F15CF571-1865-441E-A81C-58A600A21A6D}"/>
                </a:ext>
              </a:extLst>
            </p:cNvPr>
            <p:cNvGrpSpPr/>
            <p:nvPr/>
          </p:nvGrpSpPr>
          <p:grpSpPr>
            <a:xfrm>
              <a:off x="13896568" y="9013146"/>
              <a:ext cx="1400000" cy="1304762"/>
              <a:chOff x="13896568" y="9013146"/>
              <a:chExt cx="1400000" cy="1304762"/>
            </a:xfrm>
          </p:grpSpPr>
          <p:pic>
            <p:nvPicPr>
              <p:cNvPr id="11" name="Object 17">
                <a:extLst>
                  <a:ext uri="{FF2B5EF4-FFF2-40B4-BE49-F238E27FC236}">
                    <a16:creationId xmlns:a16="http://schemas.microsoft.com/office/drawing/2014/main" id="{A5F904AE-F8FF-4D89-A886-4E0890A79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96568" y="9013146"/>
                <a:ext cx="1400000" cy="1304762"/>
              </a:xfrm>
              <a:prstGeom prst="rect">
                <a:avLst/>
              </a:prstGeom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1578CFC-E54C-418A-A074-1EEC82332BAD}"/>
              </a:ext>
            </a:extLst>
          </p:cNvPr>
          <p:cNvSpPr txBox="1"/>
          <p:nvPr/>
        </p:nvSpPr>
        <p:spPr>
          <a:xfrm>
            <a:off x="1491343" y="3116936"/>
            <a:ext cx="14358257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베트남에서는 방향과 관계 없이 무조건 오토바이 앞바퀴를 먼저 내민 사람이 우선권을 갖는다고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달인 수준의 운전실력도 흔하게 볼 수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EC720-A5D8-4D28-8D21-C05DC4BABF52}"/>
              </a:ext>
            </a:extLst>
          </p:cNvPr>
          <p:cNvSpPr txBox="1"/>
          <p:nvPr/>
        </p:nvSpPr>
        <p:spPr>
          <a:xfrm>
            <a:off x="1424766" y="5479364"/>
            <a:ext cx="1246859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미국의의은에의의의의은에의의의의의의의의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DDBCC-3545-4DAC-8D86-149D4B733D3E}"/>
              </a:ext>
            </a:extLst>
          </p:cNvPr>
          <p:cNvSpPr txBox="1"/>
          <p:nvPr/>
        </p:nvSpPr>
        <p:spPr>
          <a:xfrm>
            <a:off x="1471748" y="7253433"/>
            <a:ext cx="15901852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완전한 한글만 추출하여 학습했기에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숫자 및 기타 정보가 결합되어 있는 문장을 학습하지 못했기 때문으로 추정</a:t>
            </a:r>
            <a:endParaRPr lang="en-US" altLang="ko-KR" sz="240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19, 3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GDP, LG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</a:t>
            </a:r>
          </a:p>
        </p:txBody>
      </p:sp>
      <p:pic>
        <p:nvPicPr>
          <p:cNvPr id="20" name="Picture 2" descr="체크 표시 - 무료 ui개 아이콘">
            <a:extLst>
              <a:ext uri="{FF2B5EF4-FFF2-40B4-BE49-F238E27FC236}">
                <a16:creationId xmlns:a16="http://schemas.microsoft.com/office/drawing/2014/main" id="{BCF44949-EDFF-4158-AC19-37D4861FC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44" y="2312243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803846-336E-480C-BADE-B2DDB74FBF01}"/>
              </a:ext>
            </a:extLst>
          </p:cNvPr>
          <p:cNvSpPr txBox="1"/>
          <p:nvPr/>
        </p:nvSpPr>
        <p:spPr>
          <a:xfrm>
            <a:off x="2299378" y="2391789"/>
            <a:ext cx="220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요약된 본문</a:t>
            </a:r>
          </a:p>
        </p:txBody>
      </p:sp>
      <p:pic>
        <p:nvPicPr>
          <p:cNvPr id="23" name="Picture 2" descr="체크 표시 - 무료 ui개 아이콘">
            <a:extLst>
              <a:ext uri="{FF2B5EF4-FFF2-40B4-BE49-F238E27FC236}">
                <a16:creationId xmlns:a16="http://schemas.microsoft.com/office/drawing/2014/main" id="{DD91A455-F304-4972-8507-7C0485A2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44" y="4699967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458C1D-71F3-4E89-B996-84BA0D453455}"/>
              </a:ext>
            </a:extLst>
          </p:cNvPr>
          <p:cNvSpPr txBox="1"/>
          <p:nvPr/>
        </p:nvSpPr>
        <p:spPr>
          <a:xfrm>
            <a:off x="2299378" y="4779513"/>
            <a:ext cx="220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요약된 본문</a:t>
            </a:r>
          </a:p>
        </p:txBody>
      </p:sp>
      <p:pic>
        <p:nvPicPr>
          <p:cNvPr id="32" name="Picture 2" descr="체크 표시 - 무료 ui개 아이콘">
            <a:extLst>
              <a:ext uri="{FF2B5EF4-FFF2-40B4-BE49-F238E27FC236}">
                <a16:creationId xmlns:a16="http://schemas.microsoft.com/office/drawing/2014/main" id="{CEBD3BEA-1803-4464-97AC-55A70EBF0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44" y="6452567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845FEA-3D4D-4156-B411-67AE25BECD10}"/>
              </a:ext>
            </a:extLst>
          </p:cNvPr>
          <p:cNvSpPr txBox="1"/>
          <p:nvPr/>
        </p:nvSpPr>
        <p:spPr>
          <a:xfrm>
            <a:off x="2299378" y="6532113"/>
            <a:ext cx="2209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B72AEA-4EA9-425D-B2F7-0D2EB5C5AD1A}"/>
              </a:ext>
            </a:extLst>
          </p:cNvPr>
          <p:cNvSpPr txBox="1"/>
          <p:nvPr/>
        </p:nvSpPr>
        <p:spPr>
          <a:xfrm>
            <a:off x="537221" y="765066"/>
            <a:ext cx="13080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 아키텍처 </a:t>
            </a:r>
            <a:r>
              <a:rPr lang="en-US" altLang="ko-KR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40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검증 데이터 추론 및 오프라인 평가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57E37D-AF6D-4709-B810-10EDBC92B6A3}"/>
              </a:ext>
            </a:extLst>
          </p:cNvPr>
          <p:cNvSpPr txBox="1"/>
          <p:nvPr/>
        </p:nvSpPr>
        <p:spPr>
          <a:xfrm>
            <a:off x="1328670" y="1507167"/>
            <a:ext cx="5372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추론 결과 예시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Worst Case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890D40-A445-4822-8353-983535E41928}"/>
              </a:ext>
            </a:extLst>
          </p:cNvPr>
          <p:cNvGrpSpPr/>
          <p:nvPr/>
        </p:nvGrpSpPr>
        <p:grpSpPr>
          <a:xfrm>
            <a:off x="838200" y="1576116"/>
            <a:ext cx="391269" cy="354547"/>
            <a:chOff x="519581" y="3779369"/>
            <a:chExt cx="409524" cy="380952"/>
          </a:xfrm>
        </p:grpSpPr>
        <p:pic>
          <p:nvPicPr>
            <p:cNvPr id="31" name="Object 24">
              <a:extLst>
                <a:ext uri="{FF2B5EF4-FFF2-40B4-BE49-F238E27FC236}">
                  <a16:creationId xmlns:a16="http://schemas.microsoft.com/office/drawing/2014/main" id="{43DF3ED8-E99A-4131-8E33-AB574D846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81" y="3779369"/>
              <a:ext cx="409524" cy="38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95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4571" y="0"/>
            <a:ext cx="2748753" cy="10285714"/>
            <a:chOff x="-1224571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24571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58171" y="-1478476"/>
            <a:ext cx="18685714" cy="3038095"/>
            <a:chOff x="-2758171" y="-1478476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58171" y="-1478476"/>
              <a:ext cx="18685714" cy="303809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AC784F-7E57-42CB-84D3-8B62603260A5}"/>
              </a:ext>
            </a:extLst>
          </p:cNvPr>
          <p:cNvGrpSpPr/>
          <p:nvPr/>
        </p:nvGrpSpPr>
        <p:grpSpPr>
          <a:xfrm>
            <a:off x="3481848" y="4383264"/>
            <a:ext cx="11322018" cy="1519187"/>
            <a:chOff x="3481848" y="4383264"/>
            <a:chExt cx="11322018" cy="15191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81848" y="4383264"/>
              <a:ext cx="11322018" cy="1519187"/>
              <a:chOff x="3481848" y="4383264"/>
              <a:chExt cx="11322018" cy="151918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080002" y="3722830"/>
                <a:ext cx="22644036" cy="303837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81848" y="4383264"/>
                <a:ext cx="11322018" cy="1519187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4E2C5C-EBDB-470A-BA0D-B0B776DB9E30}"/>
                </a:ext>
              </a:extLst>
            </p:cNvPr>
            <p:cNvSpPr txBox="1"/>
            <p:nvPr/>
          </p:nvSpPr>
          <p:spPr>
            <a:xfrm>
              <a:off x="8482834" y="4780352"/>
              <a:ext cx="15183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solidFill>
                    <a:srgbClr val="38548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8652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4711" y="3060559"/>
            <a:ext cx="8618679" cy="23764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5171" y="3130922"/>
            <a:ext cx="9062522" cy="4506768"/>
            <a:chOff x="1235171" y="3130922"/>
            <a:chExt cx="9062522" cy="45067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171" y="3130922"/>
              <a:ext cx="9062522" cy="45067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44711" y="5294464"/>
            <a:ext cx="8516869" cy="28836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ED1D59-6EA7-491B-84B9-393DE2120EC5}"/>
              </a:ext>
            </a:extLst>
          </p:cNvPr>
          <p:cNvSpPr txBox="1"/>
          <p:nvPr/>
        </p:nvSpPr>
        <p:spPr>
          <a:xfrm>
            <a:off x="990600" y="1100927"/>
            <a:ext cx="9170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발전 방향 </a:t>
            </a:r>
            <a:r>
              <a:rPr lang="en-US" altLang="ko-KR" sz="4000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4000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감성분석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ED1D59-6EA7-491B-84B9-393DE2120EC5}"/>
              </a:ext>
            </a:extLst>
          </p:cNvPr>
          <p:cNvSpPr txBox="1"/>
          <p:nvPr/>
        </p:nvSpPr>
        <p:spPr>
          <a:xfrm>
            <a:off x="990600" y="1100927"/>
            <a:ext cx="9170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 </a:t>
            </a:r>
            <a:r>
              <a:rPr lang="ko-KR" altLang="en-US" sz="4000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발전 방향 </a:t>
            </a:r>
            <a:r>
              <a:rPr lang="en-US" altLang="ko-KR" sz="4000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4000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문서요약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2FF8E-D0B2-4CFB-877D-28A2CAE6510E}"/>
              </a:ext>
            </a:extLst>
          </p:cNvPr>
          <p:cNvSpPr txBox="1"/>
          <p:nvPr/>
        </p:nvSpPr>
        <p:spPr>
          <a:xfrm>
            <a:off x="1939583" y="3599564"/>
            <a:ext cx="1435825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사전 학습된 모델을 사용하여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Few-Shot Learning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고효율의 서비스를 구현</a:t>
            </a:r>
          </a:p>
        </p:txBody>
      </p:sp>
      <p:pic>
        <p:nvPicPr>
          <p:cNvPr id="23" name="Picture 2" descr="체크 표시 - 무료 ui개 아이콘">
            <a:extLst>
              <a:ext uri="{FF2B5EF4-FFF2-40B4-BE49-F238E27FC236}">
                <a16:creationId xmlns:a16="http://schemas.microsoft.com/office/drawing/2014/main" id="{19F3767D-1F4C-4235-BDE9-E36EBA60A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72" y="2735052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CF7B0D-8928-4E67-A81C-463EE2A0DC5A}"/>
              </a:ext>
            </a:extLst>
          </p:cNvPr>
          <p:cNvSpPr txBox="1"/>
          <p:nvPr/>
        </p:nvSpPr>
        <p:spPr>
          <a:xfrm>
            <a:off x="2772906" y="2814598"/>
            <a:ext cx="8504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PreTrained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Model 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(BERT, </a:t>
            </a:r>
            <a:r>
              <a:rPr lang="en-US" altLang="ko-KR" sz="2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RoBERTa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MPNet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체크 표시 - 무료 ui개 아이콘">
            <a:extLst>
              <a:ext uri="{FF2B5EF4-FFF2-40B4-BE49-F238E27FC236}">
                <a16:creationId xmlns:a16="http://schemas.microsoft.com/office/drawing/2014/main" id="{9894F6B8-162F-4905-8EAD-1F04CB41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72" y="5721034"/>
            <a:ext cx="562106" cy="59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221121D-A64A-4398-BB89-AD711B6D4ACE}"/>
              </a:ext>
            </a:extLst>
          </p:cNvPr>
          <p:cNvSpPr txBox="1"/>
          <p:nvPr/>
        </p:nvSpPr>
        <p:spPr>
          <a:xfrm>
            <a:off x="2772906" y="5800580"/>
            <a:ext cx="92666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ChatGPT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Bard 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LLM 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프롬프트 엔지니어링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CE6466-79E1-4D19-ABC4-BAEDF9598E27}"/>
              </a:ext>
            </a:extLst>
          </p:cNvPr>
          <p:cNvSpPr txBox="1"/>
          <p:nvPr/>
        </p:nvSpPr>
        <p:spPr>
          <a:xfrm>
            <a:off x="2025972" y="6598443"/>
            <a:ext cx="1435825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프롬프트 엔지니어링을 통해 요약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감성분석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 추출 등 다양한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요청하여 서비스를 구현</a:t>
            </a:r>
          </a:p>
        </p:txBody>
      </p:sp>
    </p:spTree>
    <p:extLst>
      <p:ext uri="{BB962C8B-B14F-4D97-AF65-F5344CB8AC3E}">
        <p14:creationId xmlns:p14="http://schemas.microsoft.com/office/powerpoint/2010/main" val="3460963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4571" y="0"/>
            <a:ext cx="2748753" cy="10285714"/>
            <a:chOff x="-1224571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24571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58171" y="-1478476"/>
            <a:ext cx="18685714" cy="3038095"/>
            <a:chOff x="-2758171" y="-1478476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58171" y="-1478476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1848" y="4383264"/>
            <a:ext cx="11322018" cy="1519187"/>
            <a:chOff x="3481848" y="4383264"/>
            <a:chExt cx="11322018" cy="15191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81848" y="4383264"/>
              <a:ext cx="11322018" cy="1519187"/>
              <a:chOff x="3481848" y="4383264"/>
              <a:chExt cx="11322018" cy="151918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080002" y="3722830"/>
                <a:ext cx="22644036" cy="303837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81848" y="4383264"/>
                <a:ext cx="11322018" cy="151918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5752" y="4376799"/>
              <a:ext cx="11909413" cy="166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0383" y="999137"/>
            <a:ext cx="6679451" cy="13713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10884" y="3393271"/>
            <a:ext cx="9215656" cy="4823029"/>
            <a:chOff x="4510884" y="3393271"/>
            <a:chExt cx="9215656" cy="48230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0884" y="3393271"/>
              <a:ext cx="9215656" cy="4823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4571" y="0"/>
            <a:ext cx="2748753" cy="10285714"/>
            <a:chOff x="-1224571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24571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58171" y="-1478476"/>
            <a:ext cx="18685714" cy="3038095"/>
            <a:chOff x="-2758171" y="-1478476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58171" y="-1478476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426265-1D58-49EB-AE88-AC9EA1589BF1}"/>
              </a:ext>
            </a:extLst>
          </p:cNvPr>
          <p:cNvGrpSpPr/>
          <p:nvPr/>
        </p:nvGrpSpPr>
        <p:grpSpPr>
          <a:xfrm>
            <a:off x="3481848" y="4383264"/>
            <a:ext cx="11322018" cy="1519187"/>
            <a:chOff x="3481848" y="4383264"/>
            <a:chExt cx="11322018" cy="1519187"/>
          </a:xfrm>
        </p:grpSpPr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A0641BE1-C07B-4AB4-A89A-69910AFE19D5}"/>
                </a:ext>
              </a:extLst>
            </p:cNvPr>
            <p:cNvGrpSpPr/>
            <p:nvPr/>
          </p:nvGrpSpPr>
          <p:grpSpPr>
            <a:xfrm>
              <a:off x="3481848" y="4383264"/>
              <a:ext cx="11322018" cy="1519187"/>
              <a:chOff x="3481848" y="4383264"/>
              <a:chExt cx="11322018" cy="1519187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D7B4CB44-332D-4AE8-AE23-13B2352EC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080002" y="3722830"/>
                <a:ext cx="22644036" cy="3038374"/>
              </a:xfrm>
              <a:prstGeom prst="rect">
                <a:avLst/>
              </a:prstGeom>
            </p:spPr>
          </p:pic>
          <p:pic>
            <p:nvPicPr>
              <p:cNvPr id="17" name="Object 10">
                <a:extLst>
                  <a:ext uri="{FF2B5EF4-FFF2-40B4-BE49-F238E27FC236}">
                    <a16:creationId xmlns:a16="http://schemas.microsoft.com/office/drawing/2014/main" id="{3F6787A8-1A6A-4409-95CD-409DF93C1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81848" y="4383264"/>
                <a:ext cx="11322018" cy="1519187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3F79F8-1E62-4679-8D3A-621A983FC340}"/>
                </a:ext>
              </a:extLst>
            </p:cNvPr>
            <p:cNvSpPr txBox="1"/>
            <p:nvPr/>
          </p:nvSpPr>
          <p:spPr>
            <a:xfrm>
              <a:off x="5954898" y="4681192"/>
              <a:ext cx="65742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solidFill>
                    <a:srgbClr val="38548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서비스 아키텍처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89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662FD8-A951-42D6-8F49-A5070F3955C4}"/>
              </a:ext>
            </a:extLst>
          </p:cNvPr>
          <p:cNvSpPr/>
          <p:nvPr/>
        </p:nvSpPr>
        <p:spPr>
          <a:xfrm>
            <a:off x="1857729" y="4663422"/>
            <a:ext cx="3037695" cy="154795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en-US" altLang="ko-KR" sz="2400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Crawling data</a:t>
            </a:r>
            <a:endParaRPr lang="ko-KR" altLang="en-US" sz="2400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328592-6AA9-4BD1-87EE-C050FC0389E4}"/>
              </a:ext>
            </a:extLst>
          </p:cNvPr>
          <p:cNvSpPr/>
          <p:nvPr/>
        </p:nvSpPr>
        <p:spPr>
          <a:xfrm>
            <a:off x="6580145" y="3378512"/>
            <a:ext cx="4782365" cy="154795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Sentimental Analysis Task</a:t>
            </a:r>
            <a:endParaRPr lang="ko-KR" altLang="en-US" sz="2400" b="1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9BDB9D-1A7E-4113-975A-204BC1B8FE8A}"/>
              </a:ext>
            </a:extLst>
          </p:cNvPr>
          <p:cNvSpPr/>
          <p:nvPr/>
        </p:nvSpPr>
        <p:spPr>
          <a:xfrm>
            <a:off x="6580144" y="5946848"/>
            <a:ext cx="4782365" cy="154795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Text Summarization Task</a:t>
            </a:r>
            <a:endParaRPr lang="ko-KR" altLang="en-US" sz="2400" b="1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BB9BC5-F204-4B74-933B-88F1C348FAA3}"/>
              </a:ext>
            </a:extLst>
          </p:cNvPr>
          <p:cNvSpPr/>
          <p:nvPr/>
        </p:nvSpPr>
        <p:spPr>
          <a:xfrm>
            <a:off x="6248400" y="2792171"/>
            <a:ext cx="5486400" cy="529045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E584AA-1B23-48D5-ABC7-5C5842FAE97F}"/>
              </a:ext>
            </a:extLst>
          </p:cNvPr>
          <p:cNvSpPr txBox="1"/>
          <p:nvPr/>
        </p:nvSpPr>
        <p:spPr>
          <a:xfrm>
            <a:off x="7851546" y="1727981"/>
            <a:ext cx="22449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71600" latinLnBrk="1"/>
            <a:r>
              <a:rPr lang="en-US" altLang="ko-KR" sz="27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Core Service</a:t>
            </a:r>
            <a:endParaRPr lang="ko-KR" altLang="en-US" sz="27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3FC162-94BF-4567-842C-3891AE08F965}"/>
              </a:ext>
            </a:extLst>
          </p:cNvPr>
          <p:cNvSpPr/>
          <p:nvPr/>
        </p:nvSpPr>
        <p:spPr>
          <a:xfrm>
            <a:off x="13087776" y="4663421"/>
            <a:ext cx="3037695" cy="154795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r>
              <a:rPr lang="en-US" altLang="ko-KR" sz="2400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Result</a:t>
            </a:r>
            <a:endParaRPr lang="ko-KR" altLang="en-US" sz="2400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EA17703-A007-4674-9567-13E4A998FE6E}"/>
              </a:ext>
            </a:extLst>
          </p:cNvPr>
          <p:cNvSpPr/>
          <p:nvPr/>
        </p:nvSpPr>
        <p:spPr>
          <a:xfrm>
            <a:off x="5177249" y="5160396"/>
            <a:ext cx="740229" cy="5539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267934D-3589-4FC0-8667-5B77536832C4}"/>
              </a:ext>
            </a:extLst>
          </p:cNvPr>
          <p:cNvSpPr/>
          <p:nvPr/>
        </p:nvSpPr>
        <p:spPr>
          <a:xfrm>
            <a:off x="11997631" y="5160396"/>
            <a:ext cx="827315" cy="5539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84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4571" y="0"/>
            <a:ext cx="2748753" cy="10285714"/>
            <a:chOff x="-1224571" y="0"/>
            <a:chExt cx="274875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24571" y="0"/>
              <a:ext cx="274875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58171" y="-1478476"/>
            <a:ext cx="18685714" cy="3038095"/>
            <a:chOff x="-2758171" y="-1478476"/>
            <a:chExt cx="18685714" cy="30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58171" y="-1478476"/>
              <a:ext cx="18685714" cy="303809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828A7C-1DB5-4941-B1D0-B09AABB1EFE5}"/>
              </a:ext>
            </a:extLst>
          </p:cNvPr>
          <p:cNvGrpSpPr/>
          <p:nvPr/>
        </p:nvGrpSpPr>
        <p:grpSpPr>
          <a:xfrm>
            <a:off x="3481848" y="4383264"/>
            <a:ext cx="11322018" cy="1519187"/>
            <a:chOff x="3481848" y="4383264"/>
            <a:chExt cx="11322018" cy="1519187"/>
          </a:xfrm>
        </p:grpSpPr>
        <p:grpSp>
          <p:nvGrpSpPr>
            <p:cNvPr id="19" name="그룹 1004">
              <a:extLst>
                <a:ext uri="{FF2B5EF4-FFF2-40B4-BE49-F238E27FC236}">
                  <a16:creationId xmlns:a16="http://schemas.microsoft.com/office/drawing/2014/main" id="{C97B8428-322F-4592-9098-D860604C769A}"/>
                </a:ext>
              </a:extLst>
            </p:cNvPr>
            <p:cNvGrpSpPr/>
            <p:nvPr/>
          </p:nvGrpSpPr>
          <p:grpSpPr>
            <a:xfrm>
              <a:off x="3481848" y="4383264"/>
              <a:ext cx="11322018" cy="1519187"/>
              <a:chOff x="3481848" y="4383264"/>
              <a:chExt cx="11322018" cy="1519187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351B935E-5EF5-49A9-B185-3B3B25164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080002" y="3722830"/>
                <a:ext cx="22644036" cy="3038374"/>
              </a:xfrm>
              <a:prstGeom prst="rect">
                <a:avLst/>
              </a:prstGeom>
            </p:spPr>
          </p:pic>
          <p:pic>
            <p:nvPicPr>
              <p:cNvPr id="22" name="Object 10">
                <a:extLst>
                  <a:ext uri="{FF2B5EF4-FFF2-40B4-BE49-F238E27FC236}">
                    <a16:creationId xmlns:a16="http://schemas.microsoft.com/office/drawing/2014/main" id="{595DA115-FFBC-452E-A86F-E61CE204B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81848" y="4383264"/>
                <a:ext cx="11322018" cy="1519187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896854-BD9B-4BAE-BFD4-FEBBFB65EA8C}"/>
                </a:ext>
              </a:extLst>
            </p:cNvPr>
            <p:cNvSpPr txBox="1"/>
            <p:nvPr/>
          </p:nvSpPr>
          <p:spPr>
            <a:xfrm>
              <a:off x="6385304" y="4681192"/>
              <a:ext cx="57134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solidFill>
                    <a:srgbClr val="38548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감성분석 아키텍처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68" y="980090"/>
            <a:ext cx="3694823" cy="13713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72066" y="2747761"/>
            <a:ext cx="8227296" cy="5827289"/>
            <a:chOff x="4572066" y="2747761"/>
            <a:chExt cx="8227296" cy="58272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66" y="2747761"/>
              <a:ext cx="8227296" cy="5827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48863" y="4854368"/>
            <a:ext cx="6634820" cy="880930"/>
            <a:chOff x="11979158" y="5278083"/>
            <a:chExt cx="6634820" cy="8809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0317" y="5542371"/>
              <a:ext cx="7075432" cy="52139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3607" y="5806641"/>
              <a:ext cx="8650766" cy="5214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47978" y="5179676"/>
              <a:ext cx="1466488" cy="7079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2B7092-A52B-4101-9B53-51F6E3BC8DD4}"/>
              </a:ext>
            </a:extLst>
          </p:cNvPr>
          <p:cNvSpPr txBox="1"/>
          <p:nvPr/>
        </p:nvSpPr>
        <p:spPr>
          <a:xfrm>
            <a:off x="13764405" y="6147748"/>
            <a:ext cx="1282723" cy="1891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Sources</a:t>
            </a:r>
          </a:p>
          <a:p>
            <a:pPr>
              <a:lnSpc>
                <a:spcPct val="150000"/>
              </a:lnSpc>
            </a:pPr>
            <a:r>
              <a:rPr lang="ko-KR" altLang="en-US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영화</a:t>
            </a:r>
            <a:endParaRPr lang="en-US" altLang="ko-KR" sz="1600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쇼핑</a:t>
            </a:r>
            <a:endParaRPr lang="en-US" altLang="ko-KR" sz="1600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스팀코리아</a:t>
            </a:r>
            <a:endParaRPr lang="en-US" altLang="ko-KR" sz="1600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Pharsebank</a:t>
            </a:r>
            <a:endParaRPr lang="en-US" altLang="ko-KR" sz="1600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BCE76B-AFCC-4052-9318-CF3ED718CAC3}"/>
              </a:ext>
            </a:extLst>
          </p:cNvPr>
          <p:cNvSpPr txBox="1"/>
          <p:nvPr/>
        </p:nvSpPr>
        <p:spPr>
          <a:xfrm>
            <a:off x="13517682" y="4689208"/>
            <a:ext cx="1778886" cy="454292"/>
          </a:xfrm>
          <a:prstGeom prst="rect">
            <a:avLst/>
          </a:prstGeom>
          <a:solidFill>
            <a:srgbClr val="F6F6F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참고링크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D3C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290" y="0"/>
            <a:ext cx="18334004" cy="9597322"/>
            <a:chOff x="-48290" y="0"/>
            <a:chExt cx="18334004" cy="9597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290" y="0"/>
              <a:ext cx="18334004" cy="95973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70" y="980090"/>
            <a:ext cx="2619718" cy="13713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96568" y="8216300"/>
            <a:ext cx="2989146" cy="2069414"/>
            <a:chOff x="15296568" y="8216300"/>
            <a:chExt cx="2989146" cy="2069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296568" y="8216300"/>
              <a:ext cx="2393066" cy="2069414"/>
              <a:chOff x="15296568" y="8216300"/>
              <a:chExt cx="2393066" cy="20694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96568" y="8216300"/>
                <a:ext cx="2393066" cy="2069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61682" y="9118126"/>
              <a:ext cx="1324033" cy="1137687"/>
              <a:chOff x="16961682" y="9118126"/>
              <a:chExt cx="1324033" cy="1137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61682" y="9118126"/>
                <a:ext cx="1324033" cy="113768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896568" y="9013146"/>
            <a:ext cx="1400000" cy="1304762"/>
            <a:chOff x="13896568" y="9013146"/>
            <a:chExt cx="1400000" cy="13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6568" y="9013146"/>
              <a:ext cx="1400000" cy="1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29447" y="2389480"/>
            <a:ext cx="8426820" cy="6017296"/>
            <a:chOff x="4929447" y="2389480"/>
            <a:chExt cx="8426820" cy="60172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9447" y="2389480"/>
              <a:ext cx="8426820" cy="6017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570</Words>
  <Application>Microsoft Office PowerPoint</Application>
  <PresentationFormat>사용자 지정</PresentationFormat>
  <Paragraphs>139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G마켓 산스 TTF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6</cp:revision>
  <dcterms:created xsi:type="dcterms:W3CDTF">2023-07-26T14:55:19Z</dcterms:created>
  <dcterms:modified xsi:type="dcterms:W3CDTF">2023-07-26T07:32:53Z</dcterms:modified>
</cp:coreProperties>
</file>